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24384000" cy="15748000"/>
  <p:notesSz cx="6858000" cy="9144000"/>
  <p:embeddedFontLst>
    <p:embeddedFont>
      <p:font typeface="Nanum Gothic Coding" panose="020B0604020202020204" charset="-127"/>
      <p:regular r:id="rId58"/>
      <p:bold r:id="rId59"/>
    </p:embeddedFont>
    <p:embeddedFont>
      <p:font typeface="Coda" panose="020B0604020202020204" charset="0"/>
      <p:regular r:id="rId60"/>
    </p:embeddedFont>
    <p:embeddedFont>
      <p:font typeface="Helvetica Neue" panose="020B0604020202020204" charset="0"/>
      <p:regular r:id="rId61"/>
      <p:bold r:id="rId62"/>
      <p:italic r:id="rId63"/>
      <p:boldItalic r:id="rId64"/>
    </p:embeddedFont>
    <p:embeddedFont>
      <p:font typeface="Helvetica Neue Light" panose="020B0604020202020204" charset="0"/>
      <p:regular r:id="rId65"/>
      <p:bold r:id="rId66"/>
      <p:italic r:id="rId67"/>
      <p:boldItalic r:id="rId68"/>
    </p:embeddedFont>
    <p:embeddedFont>
      <p:font typeface="Quicksand" panose="020B0604020202020204" charset="0"/>
      <p:regular r:id="rId69"/>
      <p:bold r:id="rId70"/>
    </p:embeddedFont>
    <p:embeddedFont>
      <p:font typeface="Quicksand Light" panose="020B060402020202020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i9fV+QeHLB/cp4nYZbeT/KWU9I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36BC14-1B12-463E-8378-6E497CE6841C}">
  <a:tblStyle styleId="{D736BC14-1B12-463E-8378-6E497CE6841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116" y="54"/>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
        <p:cNvGrpSpPr/>
        <p:nvPr/>
      </p:nvGrpSpPr>
      <p:grpSpPr>
        <a:xfrm>
          <a:off x="0" y="0"/>
          <a:ext cx="0" cy="0"/>
          <a:chOff x="0" y="0"/>
          <a:chExt cx="0" cy="0"/>
        </a:xfrm>
      </p:grpSpPr>
      <p:sp>
        <p:nvSpPr>
          <p:cNvPr id="14" name="Google Shape;1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 name="Google Shape;1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 name="Google Shape;9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 name="Google Shape;10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ec365c293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3" name="Google Shape;113;g11ec365c293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1" name="Google Shape;12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1" name="Google Shape;13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d2016f8bef_4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6" name="Google Shape;136;gd2016f8bef_4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5" name="Google Shape;14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2016f8bef_4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7" name="Google Shape;157;gd2016f8bef_4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2016f8bef_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6" name="Google Shape;166;gd2016f8be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gd1ff7a92bc_1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 name="Google Shape;23;gd1ff7a92bc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0" name="Google Shape;18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86ab15e86_0_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7" name="Google Shape;187;g1186ab15e86_0_9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86ab15e86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5" name="Google Shape;195;g1186ab15e86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86ab15e86_0_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4" name="Google Shape;204;g1186ab15e86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86ab15e86_0_1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2" name="Google Shape;212;g1186ab15e86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2016f8bef_1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1" name="Google Shape;221;gd2016f8bef_1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2016f8bef_1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0" name="Google Shape;230;gd2016f8bef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9" name="Google Shape;23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875096727_0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4" name="Google Shape;244;g11875096727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86ab15e86_0_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1" name="Google Shape;251;g1186ab15e8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186ab15e86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8" name="Google Shape;258;g1186ab15e8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86ab15e86_0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65" name="Google Shape;265;g1186ab15e86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86ab15e86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2" name="Google Shape;272;g1186ab15e86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86ab15e86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9" name="Google Shape;279;g1186ab15e86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86" name="Google Shape;2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1" name="Google Shape;29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98" name="Google Shape;29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a69286fb9_1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06" name="Google Shape;306;g11a69286fb9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a7b49734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5" name="Google Shape;315;g11a7b49734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a7b497340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0" name="Google Shape;320;g11a7b497340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20c791bd32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3" name="Google Shape;43;g120c791bd32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a7b497340_0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27" name="Google Shape;327;g11a7b497340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ecc54837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2" name="Google Shape;332;g11ecc54837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ec365c293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40" name="Google Shape;340;g11ec365c2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a7b497340_0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48" name="Google Shape;348;g11a7b497340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a7b497340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3" name="Google Shape;353;g11a7b497340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05597b1e3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60" name="Google Shape;360;g1205597b1e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05597b1e3_0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65" name="Google Shape;365;g1205597b1e3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f923f583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3" name="Google Shape;373;g11f923f583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f923f5836_0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8" name="Google Shape;378;g11f923f583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f923f5836_0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86" name="Google Shape;386;g11f923f5836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 name="Google Shape;4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f923f5836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1" name="Google Shape;391;g11f923f5836_0_1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2d9c697bf_0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9" name="Google Shape;399;g122d9c697b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22d9c697bf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4" name="Google Shape;404;g122d9c697bf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eba2ea679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12" name="Google Shape;412;g11eba2ea679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eba2ea679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17" name="Google Shape;417;g11eba2ea679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25" name="Google Shape;42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4" name="Google Shape;5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8" name="Google Shape;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6" name="Google Shape;7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4" name="Google Shape;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4"/>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4"/>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23"/>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2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drive.google.com/file/d/1TFXvvo_kYjqHIeWC1AqvfSsBi6mFenDY/view?usp=shar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drive.google.com/file/d/1HCGC42z-lvJNlm-ferfX6N-qptnGMug-/view?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drive.google.com/file/d/1RZTqjxn4K7JNjpPremdDFxfxjtQxdfok/view?usp=shar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drive.google.com/file/d/1ie1hxzO1RIdEYp7seL2WB0G45LCQ_7z4/vie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drive.google.com/file/d/1kQqvPDpSpJYwwaDfghWOgnLjZrf7kJN0/view?usp=shar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drive.google.com/file/d/1artl4mI_G2qP57urMeXBm2mAiD99uxP7/view?usp=shar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hyperlink" Target="https://drive.google.com/file/d/1X1F_KJe2EXv9q_o47oWgIf-nMzQ14eZT/view"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acortar.link/NiRWE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docs.google.com/spreadsheets/d/e/2PACX-1vRbAjuB-2FbmJ5vC82UrY2iRqNvm5NqcFCHrxrsY-7qv5MZlvdGOJkarAyc5_mNPw/pub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drive.google.com/file/d/1BDf5UUTAEbECgm2L0KtAqmQgOEgva7kS/vie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drive.google.com/file/d/1_IFnJh_BLUt1VM-2j8UURuN1j5-vLYna/view"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hernanto.github.io/Proyecto-Arc-ngeles/Version%204/Modelo%20relacional/Diccionario/Fundacion.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hyperlink" Target="https://drive.google.com/file/d/1BBj3-hTqrrU7KjmiU6vQ9NDxZCO4sHfA/view"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www.figma.com/community/file/1090558545723111683/FUNDACION-ARCANGEL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hyperlink" Target="https://drive.google.com/file/d/1AahoYFFZVzeSMq_pHoTiHoRypvExzo0Z/view" TargetMode="External"/><Relationship Id="rId4" Type="http://schemas.openxmlformats.org/officeDocument/2006/relationships/hyperlink" Target="https://drive.google.com/file/d/1UhP5BzZUhxYjlDpGXVrP09G7MVvublnG/view"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github.com/HernanTo/Proyecto-Arc-ngeles.git"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www.google.com/maps/place/Fundaci%C3%B3n+Arc%C3%A1ngeles/@4.6919044,-74.0500507,206m/data=!3m2!1e3!4b1!4m5!3m4!1s0x8e3f9ab94f8efb21:0x6eb6f4d3a026bd51!8m2!3d4.6919044!4d-74.049503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
        <p:cNvGrpSpPr/>
        <p:nvPr/>
      </p:nvGrpSpPr>
      <p:grpSpPr>
        <a:xfrm>
          <a:off x="0" y="0"/>
          <a:ext cx="0" cy="0"/>
          <a:chOff x="0" y="0"/>
          <a:chExt cx="0" cy="0"/>
        </a:xfrm>
      </p:grpSpPr>
      <p:sp>
        <p:nvSpPr>
          <p:cNvPr id="17" name="Google Shape;17;p1"/>
          <p:cNvSpPr txBox="1"/>
          <p:nvPr/>
        </p:nvSpPr>
        <p:spPr>
          <a:xfrm>
            <a:off x="9523950" y="6299300"/>
            <a:ext cx="5336100" cy="2222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13800"/>
              <a:buFont typeface="Arial"/>
              <a:buNone/>
            </a:pPr>
            <a:r>
              <a:rPr lang="es-CO" sz="13500" b="0" i="0" u="none" strike="noStrike" cap="none">
                <a:solidFill>
                  <a:srgbClr val="FB4C0F"/>
                </a:solidFill>
                <a:latin typeface="Coda"/>
                <a:ea typeface="Coda"/>
                <a:cs typeface="Coda"/>
                <a:sym typeface="Coda"/>
              </a:rPr>
              <a:t>Arca</a:t>
            </a:r>
            <a:endParaRPr sz="13500" b="0" i="0" u="none" strike="noStrike" cap="none">
              <a:solidFill>
                <a:srgbClr val="000000"/>
              </a:solidFill>
              <a:latin typeface="Coda"/>
              <a:ea typeface="Coda"/>
              <a:cs typeface="Coda"/>
              <a:sym typeface="Coda"/>
            </a:endParaRPr>
          </a:p>
        </p:txBody>
      </p:sp>
      <p:sp>
        <p:nvSpPr>
          <p:cNvPr id="18" name="Google Shape;18;p1"/>
          <p:cNvSpPr txBox="1"/>
          <p:nvPr/>
        </p:nvSpPr>
        <p:spPr>
          <a:xfrm>
            <a:off x="9661650" y="8521700"/>
            <a:ext cx="50607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3600"/>
              <a:buFont typeface="Arial"/>
              <a:buNone/>
            </a:pPr>
            <a:r>
              <a:rPr lang="es-CO" sz="3600" b="0" i="1" u="none" strike="noStrike" cap="none">
                <a:solidFill>
                  <a:schemeClr val="dk1"/>
                </a:solidFill>
                <a:latin typeface="Nanum Gothic Coding"/>
                <a:ea typeface="Nanum Gothic Coding"/>
                <a:cs typeface="Nanum Gothic Coding"/>
                <a:sym typeface="Nanum Gothic Coding"/>
              </a:rPr>
              <a:t>Proyecto Formativo</a:t>
            </a:r>
            <a:endParaRPr sz="4400" b="0" i="1" u="none" strike="noStrike" cap="none">
              <a:solidFill>
                <a:schemeClr val="dk1"/>
              </a:solidFill>
              <a:latin typeface="Nanum Gothic Coding"/>
              <a:ea typeface="Nanum Gothic Coding"/>
              <a:cs typeface="Nanum Gothic Coding"/>
              <a:sym typeface="Nanum Gothic Coding"/>
            </a:endParaRPr>
          </a:p>
        </p:txBody>
      </p:sp>
      <p:sp>
        <p:nvSpPr>
          <p:cNvPr id="19" name="Google Shape;19;p1"/>
          <p:cNvSpPr txBox="1"/>
          <p:nvPr/>
        </p:nvSpPr>
        <p:spPr>
          <a:xfrm>
            <a:off x="9523950" y="9448700"/>
            <a:ext cx="53361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400"/>
              <a:buFont typeface="Arial"/>
              <a:buNone/>
            </a:pPr>
            <a:r>
              <a:rPr lang="es-CO" sz="3600" b="0" i="1" u="none" strike="noStrike" cap="none">
                <a:solidFill>
                  <a:schemeClr val="dk1"/>
                </a:solidFill>
                <a:latin typeface="Nanum Gothic Coding"/>
                <a:ea typeface="Nanum Gothic Coding"/>
                <a:cs typeface="Nanum Gothic Coding"/>
                <a:sym typeface="Nanum Gothic Coding"/>
              </a:rPr>
              <a:t>CEET</a:t>
            </a:r>
            <a:endParaRPr sz="3600" b="0" i="1" u="none" strike="noStrike" cap="none">
              <a:solidFill>
                <a:srgbClr val="FFFFFF"/>
              </a:solidFill>
              <a:latin typeface="Nanum Gothic Coding"/>
              <a:ea typeface="Nanum Gothic Coding"/>
              <a:cs typeface="Nanum Gothic Coding"/>
              <a:sym typeface="Nanum Gothic Coding"/>
            </a:endParaRPr>
          </a:p>
        </p:txBody>
      </p:sp>
      <p:sp>
        <p:nvSpPr>
          <p:cNvPr id="20" name="Google Shape;20;p1"/>
          <p:cNvSpPr txBox="1"/>
          <p:nvPr/>
        </p:nvSpPr>
        <p:spPr>
          <a:xfrm>
            <a:off x="9661650" y="5600900"/>
            <a:ext cx="50607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3600"/>
              <a:buFont typeface="Arial"/>
              <a:buNone/>
            </a:pPr>
            <a:r>
              <a:rPr lang="es-CO" sz="3600" b="0" i="1" u="none" strike="noStrike" cap="none">
                <a:solidFill>
                  <a:schemeClr val="dk1"/>
                </a:solidFill>
                <a:latin typeface="Nanum Gothic Coding"/>
                <a:ea typeface="Nanum Gothic Coding"/>
                <a:cs typeface="Nanum Gothic Coding"/>
                <a:sym typeface="Nanum Gothic Coding"/>
              </a:rPr>
              <a:t>2468764 - ADSI</a:t>
            </a:r>
            <a:endParaRPr sz="3600" b="0" i="1" u="none" strike="noStrike" cap="non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sp>
        <p:nvSpPr>
          <p:cNvPr id="95" name="Google Shape;95;p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grpSp>
        <p:nvGrpSpPr>
          <p:cNvPr id="96" name="Google Shape;96;p8"/>
          <p:cNvGrpSpPr/>
          <p:nvPr/>
        </p:nvGrpSpPr>
        <p:grpSpPr>
          <a:xfrm>
            <a:off x="2736332" y="5622016"/>
            <a:ext cx="18911400" cy="4504439"/>
            <a:chOff x="2736332" y="4583187"/>
            <a:chExt cx="18911400" cy="4504439"/>
          </a:xfrm>
        </p:grpSpPr>
        <p:sp>
          <p:nvSpPr>
            <p:cNvPr id="97" name="Google Shape;97;p8"/>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1.3 Objetivo general</a:t>
              </a:r>
              <a:endParaRPr sz="7200" b="0" i="0" u="none" strike="noStrike" cap="none">
                <a:solidFill>
                  <a:srgbClr val="FF6D00"/>
                </a:solidFill>
                <a:latin typeface="Coda"/>
                <a:ea typeface="Coda"/>
                <a:cs typeface="Coda"/>
                <a:sym typeface="Coda"/>
              </a:endParaRPr>
            </a:p>
          </p:txBody>
        </p:sp>
        <p:sp>
          <p:nvSpPr>
            <p:cNvPr id="98" name="Google Shape;98;p8"/>
            <p:cNvSpPr txBox="1"/>
            <p:nvPr/>
          </p:nvSpPr>
          <p:spPr>
            <a:xfrm>
              <a:off x="7880803" y="7096226"/>
              <a:ext cx="86223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Desarrollar un aplicativo web que apoye la gestión médica de la fundación Arcángeles</a:t>
              </a:r>
              <a:r>
                <a:rPr lang="es-CO" sz="4000" b="1" i="0" u="none" strike="noStrike" cap="none">
                  <a:solidFill>
                    <a:schemeClr val="dk1"/>
                  </a:solidFill>
                  <a:latin typeface="Quicksand"/>
                  <a:ea typeface="Quicksand"/>
                  <a:cs typeface="Quicksand"/>
                  <a:sym typeface="Quicksand"/>
                </a:rPr>
                <a:t>.</a:t>
              </a:r>
              <a:endParaRPr sz="1400" b="0" i="0" u="none" strike="noStrike" cap="none">
                <a:solidFill>
                  <a:srgbClr val="000000"/>
                </a:solidFill>
                <a:latin typeface="Quicksand"/>
                <a:ea typeface="Quicksand"/>
                <a:cs typeface="Quicksand"/>
                <a:sym typeface="Quicksan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sp>
        <p:nvSpPr>
          <p:cNvPr id="104" name="Google Shape;104;p9"/>
          <p:cNvSpPr txBox="1"/>
          <p:nvPr/>
        </p:nvSpPr>
        <p:spPr>
          <a:xfrm>
            <a:off x="2736332" y="2282886"/>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1.3 Objetivos específicos</a:t>
            </a:r>
            <a:endParaRPr sz="7200" b="0" i="0" u="none" strike="noStrike" cap="none">
              <a:solidFill>
                <a:srgbClr val="FF6D00"/>
              </a:solidFill>
              <a:latin typeface="Coda"/>
              <a:ea typeface="Coda"/>
              <a:cs typeface="Coda"/>
              <a:sym typeface="Coda"/>
            </a:endParaRPr>
          </a:p>
        </p:txBody>
      </p:sp>
      <p:sp>
        <p:nvSpPr>
          <p:cNvPr id="105" name="Google Shape;105;p9"/>
          <p:cNvSpPr txBox="1"/>
          <p:nvPr/>
        </p:nvSpPr>
        <p:spPr>
          <a:xfrm>
            <a:off x="2330986" y="8386400"/>
            <a:ext cx="49380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Permitir a los usuarios gestionar sus citas médicas</a:t>
            </a:r>
            <a:r>
              <a:rPr lang="es-CO" sz="40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06" name="Google Shape;106;p9"/>
          <p:cNvSpPr/>
          <p:nvPr/>
        </p:nvSpPr>
        <p:spPr>
          <a:xfrm>
            <a:off x="4192625" y="6634127"/>
            <a:ext cx="1214700" cy="1200300"/>
          </a:xfrm>
          <a:prstGeom prst="ellipse">
            <a:avLst/>
          </a:prstGeom>
          <a:solidFill>
            <a:srgbClr val="FF6D00"/>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r>
              <a:rPr lang="es-CO" sz="3400" b="0" i="0" u="none" strike="noStrike" cap="none">
                <a:solidFill>
                  <a:srgbClr val="FFFFFF"/>
                </a:solidFill>
                <a:latin typeface="Helvetica Neue"/>
                <a:ea typeface="Helvetica Neue"/>
                <a:cs typeface="Helvetica Neue"/>
                <a:sym typeface="Helvetica Neue"/>
              </a:rPr>
              <a:t>1</a:t>
            </a:r>
            <a:endParaRPr sz="3400" b="0" i="0" u="none" strike="noStrike" cap="none">
              <a:solidFill>
                <a:srgbClr val="FFFFFF"/>
              </a:solidFill>
              <a:latin typeface="Helvetica Neue"/>
              <a:ea typeface="Helvetica Neue"/>
              <a:cs typeface="Helvetica Neue"/>
              <a:sym typeface="Helvetica Neue"/>
            </a:endParaRPr>
          </a:p>
        </p:txBody>
      </p:sp>
      <p:sp>
        <p:nvSpPr>
          <p:cNvPr id="107" name="Google Shape;107;p9"/>
          <p:cNvSpPr txBox="1"/>
          <p:nvPr/>
        </p:nvSpPr>
        <p:spPr>
          <a:xfrm>
            <a:off x="9401887" y="8386388"/>
            <a:ext cx="55803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Permitir a los usuarios visualizar su diagnóstico  médico.</a:t>
            </a:r>
            <a:endParaRPr sz="1400" b="0" i="0" u="none" strike="noStrike" cap="none">
              <a:solidFill>
                <a:srgbClr val="000000"/>
              </a:solidFill>
              <a:latin typeface="Quicksand"/>
              <a:ea typeface="Quicksand"/>
              <a:cs typeface="Quicksand"/>
              <a:sym typeface="Quicksand"/>
            </a:endParaRPr>
          </a:p>
        </p:txBody>
      </p:sp>
      <p:sp>
        <p:nvSpPr>
          <p:cNvPr id="108" name="Google Shape;108;p9"/>
          <p:cNvSpPr txBox="1"/>
          <p:nvPr/>
        </p:nvSpPr>
        <p:spPr>
          <a:xfrm>
            <a:off x="17115075" y="8694188"/>
            <a:ext cx="4938000" cy="13758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Posibilitar la gestión de donaciones.</a:t>
            </a:r>
            <a:endParaRPr sz="1400" b="0" i="0" u="none" strike="noStrike" cap="none">
              <a:solidFill>
                <a:srgbClr val="000000"/>
              </a:solidFill>
              <a:latin typeface="Quicksand"/>
              <a:ea typeface="Quicksand"/>
              <a:cs typeface="Quicksand"/>
              <a:sym typeface="Quicksand"/>
            </a:endParaRPr>
          </a:p>
        </p:txBody>
      </p:sp>
      <p:sp>
        <p:nvSpPr>
          <p:cNvPr id="109" name="Google Shape;109;p9"/>
          <p:cNvSpPr/>
          <p:nvPr/>
        </p:nvSpPr>
        <p:spPr>
          <a:xfrm>
            <a:off x="11417875" y="6634114"/>
            <a:ext cx="1214700" cy="1200300"/>
          </a:xfrm>
          <a:prstGeom prst="ellipse">
            <a:avLst/>
          </a:prstGeom>
          <a:solidFill>
            <a:srgbClr val="FF6D0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r>
              <a:rPr lang="es-CO" sz="3400" b="0" i="0" u="none" strike="noStrike" cap="none">
                <a:solidFill>
                  <a:srgbClr val="FFFFFF"/>
                </a:solidFill>
                <a:latin typeface="Helvetica Neue"/>
                <a:ea typeface="Helvetica Neue"/>
                <a:cs typeface="Helvetica Neue"/>
                <a:sym typeface="Helvetica Neue"/>
              </a:rPr>
              <a:t>2</a:t>
            </a:r>
            <a:endParaRPr sz="3400" b="0" i="0" u="none" strike="noStrike" cap="none">
              <a:solidFill>
                <a:srgbClr val="FFFFFF"/>
              </a:solidFill>
              <a:latin typeface="Helvetica Neue"/>
              <a:ea typeface="Helvetica Neue"/>
              <a:cs typeface="Helvetica Neue"/>
              <a:sym typeface="Helvetica Neue"/>
            </a:endParaRPr>
          </a:p>
        </p:txBody>
      </p:sp>
      <p:sp>
        <p:nvSpPr>
          <p:cNvPr id="110" name="Google Shape;110;p9"/>
          <p:cNvSpPr/>
          <p:nvPr/>
        </p:nvSpPr>
        <p:spPr>
          <a:xfrm>
            <a:off x="18976750" y="6634127"/>
            <a:ext cx="1214700" cy="1200300"/>
          </a:xfrm>
          <a:prstGeom prst="ellipse">
            <a:avLst/>
          </a:prstGeom>
          <a:solidFill>
            <a:srgbClr val="FF6D0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r>
              <a:rPr lang="es-CO" sz="3400" b="0" i="0" u="none" strike="noStrike" cap="none">
                <a:solidFill>
                  <a:srgbClr val="FFFFFF"/>
                </a:solidFill>
                <a:latin typeface="Helvetica Neue"/>
                <a:ea typeface="Helvetica Neue"/>
                <a:cs typeface="Helvetica Neue"/>
                <a:sym typeface="Helvetica Neue"/>
              </a:rPr>
              <a:t>3</a:t>
            </a: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g11ec365c293_0_1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grpSp>
        <p:nvGrpSpPr>
          <p:cNvPr id="116" name="Google Shape;116;g11ec365c293_0_12"/>
          <p:cNvGrpSpPr/>
          <p:nvPr/>
        </p:nvGrpSpPr>
        <p:grpSpPr>
          <a:xfrm>
            <a:off x="2736332" y="2731480"/>
            <a:ext cx="18911400" cy="9130299"/>
            <a:chOff x="2736332" y="2231229"/>
            <a:chExt cx="18911400" cy="9130299"/>
          </a:xfrm>
        </p:grpSpPr>
        <p:sp>
          <p:nvSpPr>
            <p:cNvPr id="117" name="Google Shape;117;g11ec365c293_0_12"/>
            <p:cNvSpPr txBox="1"/>
            <p:nvPr/>
          </p:nvSpPr>
          <p:spPr>
            <a:xfrm>
              <a:off x="2736332" y="2231229"/>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1.4 Justificación</a:t>
              </a:r>
              <a:endParaRPr sz="7200" b="0" i="0" u="none" strike="noStrike" cap="none">
                <a:solidFill>
                  <a:srgbClr val="FF6D00"/>
                </a:solidFill>
                <a:latin typeface="Coda"/>
                <a:ea typeface="Coda"/>
                <a:cs typeface="Coda"/>
                <a:sym typeface="Coda"/>
              </a:endParaRPr>
            </a:p>
          </p:txBody>
        </p:sp>
        <p:sp>
          <p:nvSpPr>
            <p:cNvPr id="118" name="Google Shape;118;g11ec365c293_0_12"/>
            <p:cNvSpPr txBox="1"/>
            <p:nvPr/>
          </p:nvSpPr>
          <p:spPr>
            <a:xfrm>
              <a:off x="5555723" y="5060328"/>
              <a:ext cx="13272600" cy="63012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Actualmente la fundación Arcángeles provee servicios como atención y gestión de citas médicas de sus pacientes, por medio de, sus instalaciones físicas. Por lo tanto, recibe diariamente una aglomeración dentro de sus oficinas. Por esta razón, se genera la necesidad de un </a:t>
              </a:r>
              <a:r>
                <a:rPr lang="es-CO" sz="4000" b="1" i="0" u="none" strike="noStrike" cap="none">
                  <a:solidFill>
                    <a:schemeClr val="dk1"/>
                  </a:solidFill>
                  <a:latin typeface="Quicksand"/>
                  <a:ea typeface="Quicksand"/>
                  <a:cs typeface="Quicksand"/>
                  <a:sym typeface="Quicksand"/>
                </a:rPr>
                <a:t>SI </a:t>
              </a:r>
              <a:r>
                <a:rPr lang="es-CO" sz="4000" b="0" i="0" u="none" strike="noStrike" cap="none">
                  <a:solidFill>
                    <a:schemeClr val="dk1"/>
                  </a:solidFill>
                  <a:latin typeface="Quicksand"/>
                  <a:ea typeface="Quicksand"/>
                  <a:cs typeface="Quicksand"/>
                  <a:sym typeface="Quicksand"/>
                </a:rPr>
                <a:t>que pueda establecer un contacto sencillo e intuitivo entre la fundación y los pacientes, de tal forma que pueda efectuar una optimización de dichos servicios con la finalidad de implementar una mejor organización de la misma.</a:t>
              </a:r>
              <a:endParaRPr sz="4000" b="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1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sp>
        <p:nvSpPr>
          <p:cNvPr id="124" name="Google Shape;124;p13"/>
          <p:cNvSpPr txBox="1"/>
          <p:nvPr/>
        </p:nvSpPr>
        <p:spPr>
          <a:xfrm>
            <a:off x="14063064" y="2970740"/>
            <a:ext cx="6676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Alcance</a:t>
            </a:r>
            <a:endParaRPr sz="7200" b="0" i="0" u="none" strike="noStrike" cap="none">
              <a:solidFill>
                <a:srgbClr val="FF6D00"/>
              </a:solidFill>
              <a:latin typeface="Coda"/>
              <a:ea typeface="Coda"/>
              <a:cs typeface="Coda"/>
              <a:sym typeface="Coda"/>
            </a:endParaRPr>
          </a:p>
        </p:txBody>
      </p:sp>
      <p:sp>
        <p:nvSpPr>
          <p:cNvPr id="125" name="Google Shape;125;p13"/>
          <p:cNvSpPr txBox="1"/>
          <p:nvPr/>
        </p:nvSpPr>
        <p:spPr>
          <a:xfrm>
            <a:off x="3928050" y="2970750"/>
            <a:ext cx="7529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Delimitación</a:t>
            </a:r>
            <a:endParaRPr sz="7200" b="0" i="0" u="none" strike="noStrike" cap="none">
              <a:solidFill>
                <a:srgbClr val="FF6D00"/>
              </a:solidFill>
              <a:latin typeface="Coda"/>
              <a:ea typeface="Coda"/>
              <a:cs typeface="Coda"/>
              <a:sym typeface="Coda"/>
            </a:endParaRPr>
          </a:p>
        </p:txBody>
      </p:sp>
      <p:sp>
        <p:nvSpPr>
          <p:cNvPr id="126" name="Google Shape;126;p13"/>
          <p:cNvSpPr/>
          <p:nvPr/>
        </p:nvSpPr>
        <p:spPr>
          <a:xfrm>
            <a:off x="12682491" y="3190025"/>
            <a:ext cx="314632" cy="9367950"/>
          </a:xfrm>
          <a:prstGeom prst="roundRect">
            <a:avLst>
              <a:gd name="adj" fmla="val 50000"/>
            </a:avLst>
          </a:prstGeom>
          <a:solidFill>
            <a:srgbClr val="7F7F7F"/>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127" name="Google Shape;127;p13"/>
          <p:cNvSpPr txBox="1"/>
          <p:nvPr/>
        </p:nvSpPr>
        <p:spPr>
          <a:xfrm>
            <a:off x="13724325" y="5011100"/>
            <a:ext cx="8150100" cy="69168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1100"/>
              <a:buFont typeface="Arial"/>
              <a:buNone/>
            </a:pPr>
            <a:r>
              <a:rPr lang="es-CO" sz="4000">
                <a:solidFill>
                  <a:schemeClr val="dk1"/>
                </a:solidFill>
                <a:latin typeface="Quicksand"/>
                <a:ea typeface="Quicksand"/>
                <a:cs typeface="Quicksand"/>
                <a:sym typeface="Quicksand"/>
              </a:rPr>
              <a:t>Crear un SI capaz de agendar, cancelar y reprogramar citas médicas como a su vez admitir la visualización del historial clínico de un paciente con base al lenguaje de estructuración (HTML) y diseño (CSS), incluyendo lenguajes de programación determinados para la interactividad y conexión a la BD dentro de la interfaz.</a:t>
            </a:r>
            <a:endParaRPr sz="4000">
              <a:solidFill>
                <a:schemeClr val="dk1"/>
              </a:solidFill>
              <a:latin typeface="Quicksand"/>
              <a:ea typeface="Quicksand"/>
              <a:cs typeface="Quicksand"/>
              <a:sym typeface="Quicksand"/>
            </a:endParaRPr>
          </a:p>
        </p:txBody>
      </p:sp>
      <p:sp>
        <p:nvSpPr>
          <p:cNvPr id="128" name="Google Shape;128;p13"/>
          <p:cNvSpPr txBox="1"/>
          <p:nvPr/>
        </p:nvSpPr>
        <p:spPr>
          <a:xfrm>
            <a:off x="3839850" y="5011100"/>
            <a:ext cx="7706100" cy="5725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s-CO" sz="4000">
                <a:latin typeface="Quicksand"/>
                <a:ea typeface="Quicksand"/>
                <a:cs typeface="Quicksand"/>
                <a:sym typeface="Quicksand"/>
              </a:rPr>
              <a:t>Crear un SI para la gestión de citas médicas de la fundación Arcángeles con base a la necesidad de los pacientes y el soporte de cinco equipos de computo y personal especializado mediante un lapso de tiempo de quince meses.</a:t>
            </a:r>
            <a:endParaRPr sz="4000">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4"/>
          <p:cNvSpPr txBox="1"/>
          <p:nvPr/>
        </p:nvSpPr>
        <p:spPr>
          <a:xfrm>
            <a:off x="1995638" y="6981212"/>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2. Recolección de información</a:t>
            </a:r>
            <a:endParaRPr sz="11000" b="0" i="0" u="none" strike="noStrike" cap="none">
              <a:solidFill>
                <a:srgbClr val="FF6D00"/>
              </a:solidFill>
              <a:latin typeface="Coda"/>
              <a:ea typeface="Coda"/>
              <a:cs typeface="Coda"/>
              <a:sym typeface="Cod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gd2016f8bef_4_1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2. Recolección de información</a:t>
            </a:r>
            <a:endParaRPr sz="1400" b="0" i="0" u="none" strike="noStrike" cap="none">
              <a:solidFill>
                <a:srgbClr val="000000"/>
              </a:solidFill>
              <a:latin typeface="Coda"/>
              <a:ea typeface="Coda"/>
              <a:cs typeface="Coda"/>
              <a:sym typeface="Coda"/>
            </a:endParaRPr>
          </a:p>
        </p:txBody>
      </p:sp>
      <p:sp>
        <p:nvSpPr>
          <p:cNvPr id="139" name="Google Shape;139;gd2016f8bef_4_11"/>
          <p:cNvSpPr txBox="1"/>
          <p:nvPr/>
        </p:nvSpPr>
        <p:spPr>
          <a:xfrm>
            <a:off x="4979850" y="3070325"/>
            <a:ext cx="144243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 Técnica y metodología seleccionadas</a:t>
            </a:r>
            <a:endParaRPr sz="5700" b="0" i="0" u="none" strike="noStrike" cap="none">
              <a:solidFill>
                <a:srgbClr val="FB4C0F"/>
              </a:solidFill>
              <a:latin typeface="Coda"/>
              <a:ea typeface="Coda"/>
              <a:cs typeface="Coda"/>
              <a:sym typeface="Coda"/>
            </a:endParaRPr>
          </a:p>
        </p:txBody>
      </p:sp>
      <p:sp>
        <p:nvSpPr>
          <p:cNvPr id="140" name="Google Shape;140;gd2016f8bef_4_11"/>
          <p:cNvSpPr/>
          <p:nvPr/>
        </p:nvSpPr>
        <p:spPr>
          <a:xfrm rot="10800000">
            <a:off x="14979450" y="5418175"/>
            <a:ext cx="4424700" cy="5887200"/>
          </a:xfrm>
          <a:prstGeom prst="triangle">
            <a:avLst>
              <a:gd name="adj" fmla="val 50000"/>
            </a:avLst>
          </a:prstGeom>
          <a:noFill/>
          <a:ln w="114300" cap="flat" cmpd="sng">
            <a:solidFill>
              <a:srgbClr val="FB4C0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gd2016f8bef_4_11"/>
          <p:cNvSpPr txBox="1"/>
          <p:nvPr/>
        </p:nvSpPr>
        <p:spPr>
          <a:xfrm>
            <a:off x="14979450" y="11708075"/>
            <a:ext cx="4424700" cy="1508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300"/>
              <a:buFont typeface="Arial"/>
              <a:buNone/>
            </a:pPr>
            <a:r>
              <a:rPr lang="es-CO" sz="4300" b="0" i="0" u="none" strike="noStrike" cap="none">
                <a:solidFill>
                  <a:schemeClr val="dk1"/>
                </a:solidFill>
                <a:latin typeface="Coda"/>
                <a:ea typeface="Coda"/>
                <a:cs typeface="Coda"/>
                <a:sym typeface="Coda"/>
              </a:rPr>
              <a:t>Metodología embudo</a:t>
            </a:r>
            <a:endParaRPr sz="2500" b="0" i="0" u="none" strike="noStrike" cap="none">
              <a:solidFill>
                <a:schemeClr val="dk1"/>
              </a:solidFill>
              <a:latin typeface="Coda"/>
              <a:ea typeface="Coda"/>
              <a:cs typeface="Coda"/>
              <a:sym typeface="Coda"/>
            </a:endParaRPr>
          </a:p>
        </p:txBody>
      </p:sp>
      <p:sp>
        <p:nvSpPr>
          <p:cNvPr id="142" name="Google Shape;142;gd2016f8bef_4_11"/>
          <p:cNvSpPr txBox="1"/>
          <p:nvPr/>
        </p:nvSpPr>
        <p:spPr>
          <a:xfrm rot="-2357261">
            <a:off x="3772918" y="7924071"/>
            <a:ext cx="8452585" cy="1506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9200" b="1" i="0" u="none" strike="noStrike" cap="none">
                <a:solidFill>
                  <a:schemeClr val="dk1"/>
                </a:solidFill>
                <a:latin typeface="Quicksand"/>
                <a:ea typeface="Quicksand"/>
                <a:cs typeface="Quicksand"/>
                <a:sym typeface="Quicksand"/>
              </a:rPr>
              <a:t>Entrevista</a:t>
            </a:r>
            <a:endParaRPr sz="9200" b="1" i="0" u="none" strike="noStrike" cap="none">
              <a:solidFill>
                <a:schemeClr val="dk1"/>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1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2. Recolección de información</a:t>
            </a:r>
            <a:endParaRPr sz="1400" b="0" i="0" u="none" strike="noStrike" cap="none">
              <a:solidFill>
                <a:srgbClr val="000000"/>
              </a:solidFill>
              <a:latin typeface="Coda"/>
              <a:ea typeface="Coda"/>
              <a:cs typeface="Coda"/>
              <a:sym typeface="Coda"/>
            </a:endParaRPr>
          </a:p>
        </p:txBody>
      </p:sp>
      <p:sp>
        <p:nvSpPr>
          <p:cNvPr id="148" name="Google Shape;148;p15"/>
          <p:cNvSpPr txBox="1"/>
          <p:nvPr/>
        </p:nvSpPr>
        <p:spPr>
          <a:xfrm>
            <a:off x="9657301" y="2861275"/>
            <a:ext cx="50694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 Roles </a:t>
            </a:r>
            <a:endParaRPr sz="5700" b="0" i="0" u="none" strike="noStrike" cap="none">
              <a:solidFill>
                <a:srgbClr val="FB4C0F"/>
              </a:solidFill>
              <a:latin typeface="Coda"/>
              <a:ea typeface="Coda"/>
              <a:cs typeface="Coda"/>
              <a:sym typeface="Coda"/>
            </a:endParaRPr>
          </a:p>
        </p:txBody>
      </p:sp>
      <p:pic>
        <p:nvPicPr>
          <p:cNvPr id="149" name="Google Shape;149;p15"/>
          <p:cNvPicPr preferRelativeResize="0"/>
          <p:nvPr/>
        </p:nvPicPr>
        <p:blipFill rotWithShape="1">
          <a:blip r:embed="rId4">
            <a:alphaModFix/>
          </a:blip>
          <a:srcRect/>
          <a:stretch/>
        </p:blipFill>
        <p:spPr>
          <a:xfrm>
            <a:off x="4437800" y="5809063"/>
            <a:ext cx="4129800" cy="4129800"/>
          </a:xfrm>
          <a:prstGeom prst="roundRect">
            <a:avLst>
              <a:gd name="adj" fmla="val 16667"/>
            </a:avLst>
          </a:prstGeom>
          <a:noFill/>
          <a:ln>
            <a:noFill/>
          </a:ln>
        </p:spPr>
      </p:pic>
      <p:pic>
        <p:nvPicPr>
          <p:cNvPr id="150" name="Google Shape;150;p15"/>
          <p:cNvPicPr preferRelativeResize="0"/>
          <p:nvPr/>
        </p:nvPicPr>
        <p:blipFill rotWithShape="1">
          <a:blip r:embed="rId4">
            <a:alphaModFix/>
          </a:blip>
          <a:srcRect/>
          <a:stretch/>
        </p:blipFill>
        <p:spPr>
          <a:xfrm>
            <a:off x="10127063" y="5809063"/>
            <a:ext cx="4129800" cy="4129800"/>
          </a:xfrm>
          <a:prstGeom prst="roundRect">
            <a:avLst>
              <a:gd name="adj" fmla="val 16667"/>
            </a:avLst>
          </a:prstGeom>
          <a:noFill/>
          <a:ln>
            <a:noFill/>
          </a:ln>
        </p:spPr>
      </p:pic>
      <p:pic>
        <p:nvPicPr>
          <p:cNvPr id="151" name="Google Shape;151;p15"/>
          <p:cNvPicPr preferRelativeResize="0"/>
          <p:nvPr/>
        </p:nvPicPr>
        <p:blipFill rotWithShape="1">
          <a:blip r:embed="rId4">
            <a:alphaModFix/>
          </a:blip>
          <a:srcRect/>
          <a:stretch/>
        </p:blipFill>
        <p:spPr>
          <a:xfrm>
            <a:off x="15816350" y="5809063"/>
            <a:ext cx="4129800" cy="4129800"/>
          </a:xfrm>
          <a:prstGeom prst="roundRect">
            <a:avLst>
              <a:gd name="adj" fmla="val 16667"/>
            </a:avLst>
          </a:prstGeom>
          <a:noFill/>
          <a:ln>
            <a:noFill/>
          </a:ln>
        </p:spPr>
      </p:pic>
      <p:sp>
        <p:nvSpPr>
          <p:cNvPr id="152" name="Google Shape;152;p15"/>
          <p:cNvSpPr txBox="1"/>
          <p:nvPr/>
        </p:nvSpPr>
        <p:spPr>
          <a:xfrm>
            <a:off x="4238450" y="10108150"/>
            <a:ext cx="4528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4300" b="0" i="0" u="none" strike="noStrike" cap="none">
                <a:solidFill>
                  <a:schemeClr val="dk1"/>
                </a:solidFill>
                <a:latin typeface="Coda"/>
                <a:ea typeface="Coda"/>
                <a:cs typeface="Coda"/>
                <a:sym typeface="Coda"/>
              </a:rPr>
              <a:t>Paciente</a:t>
            </a:r>
            <a:endParaRPr sz="2500" b="0" i="0" u="none" strike="noStrike" cap="none">
              <a:solidFill>
                <a:srgbClr val="000000"/>
              </a:solidFill>
              <a:latin typeface="Coda"/>
              <a:ea typeface="Coda"/>
              <a:cs typeface="Coda"/>
              <a:sym typeface="Coda"/>
            </a:endParaRPr>
          </a:p>
        </p:txBody>
      </p:sp>
      <p:sp>
        <p:nvSpPr>
          <p:cNvPr id="153" name="Google Shape;153;p15"/>
          <p:cNvSpPr txBox="1"/>
          <p:nvPr/>
        </p:nvSpPr>
        <p:spPr>
          <a:xfrm>
            <a:off x="10691975" y="10061950"/>
            <a:ext cx="3000000" cy="846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300"/>
              <a:buFont typeface="Arial"/>
              <a:buNone/>
            </a:pPr>
            <a:r>
              <a:rPr lang="es-CO" sz="4300" b="0" i="0" u="none" strike="noStrike" cap="none">
                <a:solidFill>
                  <a:schemeClr val="dk1"/>
                </a:solidFill>
                <a:latin typeface="Coda"/>
                <a:ea typeface="Coda"/>
                <a:cs typeface="Coda"/>
                <a:sym typeface="Coda"/>
              </a:rPr>
              <a:t>Secretaria</a:t>
            </a:r>
            <a:endParaRPr sz="2500" b="0" i="0" u="none" strike="noStrike" cap="none">
              <a:solidFill>
                <a:schemeClr val="dk1"/>
              </a:solidFill>
              <a:latin typeface="Coda"/>
              <a:ea typeface="Coda"/>
              <a:cs typeface="Coda"/>
              <a:sym typeface="Coda"/>
            </a:endParaRPr>
          </a:p>
        </p:txBody>
      </p:sp>
      <p:sp>
        <p:nvSpPr>
          <p:cNvPr id="154" name="Google Shape;154;p15"/>
          <p:cNvSpPr txBox="1"/>
          <p:nvPr/>
        </p:nvSpPr>
        <p:spPr>
          <a:xfrm>
            <a:off x="16381250" y="10061950"/>
            <a:ext cx="3000000" cy="846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300"/>
              <a:buFont typeface="Arial"/>
              <a:buNone/>
            </a:pPr>
            <a:r>
              <a:rPr lang="es-CO" sz="4300" b="0" i="0" u="none" strike="noStrike" cap="none">
                <a:solidFill>
                  <a:schemeClr val="dk1"/>
                </a:solidFill>
                <a:latin typeface="Coda"/>
                <a:ea typeface="Coda"/>
                <a:cs typeface="Coda"/>
                <a:sym typeface="Coda"/>
              </a:rPr>
              <a:t>Terapeuta</a:t>
            </a:r>
            <a:endParaRPr sz="2500" b="0" i="0" u="none" strike="noStrike" cap="none">
              <a:solidFill>
                <a:schemeClr val="dk1"/>
              </a:solidFill>
              <a:latin typeface="Coda"/>
              <a:ea typeface="Coda"/>
              <a:cs typeface="Coda"/>
              <a:sym typeface="Cod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gd2016f8bef_4_2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2. Recolección de información</a:t>
            </a:r>
            <a:endParaRPr sz="1400" b="0" i="0" u="none" strike="noStrike" cap="none">
              <a:solidFill>
                <a:srgbClr val="000000"/>
              </a:solidFill>
              <a:latin typeface="Coda"/>
              <a:ea typeface="Coda"/>
              <a:cs typeface="Coda"/>
              <a:sym typeface="Coda"/>
            </a:endParaRPr>
          </a:p>
        </p:txBody>
      </p:sp>
      <p:sp>
        <p:nvSpPr>
          <p:cNvPr id="160" name="Google Shape;160;gd2016f8bef_4_25"/>
          <p:cNvSpPr txBox="1"/>
          <p:nvPr/>
        </p:nvSpPr>
        <p:spPr>
          <a:xfrm>
            <a:off x="9657301" y="2861275"/>
            <a:ext cx="50694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Preguntas</a:t>
            </a:r>
            <a:endParaRPr sz="5700" b="0" i="0" u="none" strike="noStrike" cap="none">
              <a:solidFill>
                <a:srgbClr val="FB4C0F"/>
              </a:solidFill>
              <a:latin typeface="Coda"/>
              <a:ea typeface="Coda"/>
              <a:cs typeface="Coda"/>
              <a:sym typeface="Coda"/>
            </a:endParaRPr>
          </a:p>
        </p:txBody>
      </p:sp>
      <p:pic>
        <p:nvPicPr>
          <p:cNvPr id="161" name="Google Shape;161;gd2016f8bef_4_25"/>
          <p:cNvPicPr preferRelativeResize="0"/>
          <p:nvPr/>
        </p:nvPicPr>
        <p:blipFill rotWithShape="1">
          <a:blip r:embed="rId4">
            <a:alphaModFix/>
          </a:blip>
          <a:srcRect/>
          <a:stretch/>
        </p:blipFill>
        <p:spPr>
          <a:xfrm>
            <a:off x="4437800" y="5809063"/>
            <a:ext cx="4129800" cy="4129800"/>
          </a:xfrm>
          <a:prstGeom prst="roundRect">
            <a:avLst>
              <a:gd name="adj" fmla="val 16667"/>
            </a:avLst>
          </a:prstGeom>
          <a:noFill/>
          <a:ln>
            <a:noFill/>
          </a:ln>
        </p:spPr>
      </p:pic>
      <p:sp>
        <p:nvSpPr>
          <p:cNvPr id="162" name="Google Shape;162;gd2016f8bef_4_25"/>
          <p:cNvSpPr txBox="1"/>
          <p:nvPr/>
        </p:nvSpPr>
        <p:spPr>
          <a:xfrm>
            <a:off x="4238450" y="10108150"/>
            <a:ext cx="4528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4300" b="0" i="0" u="none" strike="noStrike" cap="none">
                <a:solidFill>
                  <a:schemeClr val="dk1"/>
                </a:solidFill>
                <a:latin typeface="Coda"/>
                <a:ea typeface="Coda"/>
                <a:cs typeface="Coda"/>
                <a:sym typeface="Coda"/>
              </a:rPr>
              <a:t>Paciente</a:t>
            </a:r>
            <a:endParaRPr sz="2500" b="0" i="0" u="none" strike="noStrike" cap="none">
              <a:solidFill>
                <a:srgbClr val="000000"/>
              </a:solidFill>
              <a:latin typeface="Coda"/>
              <a:ea typeface="Coda"/>
              <a:cs typeface="Coda"/>
              <a:sym typeface="Coda"/>
            </a:endParaRPr>
          </a:p>
        </p:txBody>
      </p:sp>
      <p:sp>
        <p:nvSpPr>
          <p:cNvPr id="163" name="Google Shape;163;gd2016f8bef_4_25"/>
          <p:cNvSpPr txBox="1"/>
          <p:nvPr/>
        </p:nvSpPr>
        <p:spPr>
          <a:xfrm>
            <a:off x="10727800" y="4515775"/>
            <a:ext cx="10197000" cy="8763900"/>
          </a:xfrm>
          <a:prstGeom prst="rect">
            <a:avLst/>
          </a:prstGeom>
          <a:noFill/>
          <a:ln>
            <a:noFill/>
          </a:ln>
        </p:spPr>
        <p:txBody>
          <a:bodyPr spcFirstLastPara="1" wrap="square" lIns="71425" tIns="71425" rIns="71425" bIns="71425" anchor="ctr" anchorCtr="0">
            <a:spAutoFit/>
          </a:bodyPr>
          <a:lstStyle/>
          <a:p>
            <a:pPr marL="457200" marR="0" lvl="0" indent="-4572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¿Cada cuánto asiste a una cita médica en la fundación?</a:t>
            </a:r>
            <a:endParaRPr sz="4000" b="0" i="0" u="none" strike="noStrike" cap="none">
              <a:solidFill>
                <a:schemeClr val="dk1"/>
              </a:solidFill>
              <a:latin typeface="Quicksand"/>
              <a:ea typeface="Quicksand"/>
              <a:cs typeface="Quicksand"/>
              <a:sym typeface="Quicksand"/>
            </a:endParaRPr>
          </a:p>
          <a:p>
            <a:pPr marL="457200" marR="0" lvl="0" indent="-4572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¿De qué manera consulta su historia clínica?</a:t>
            </a:r>
            <a:endParaRPr sz="4000" b="0" i="0" u="none" strike="noStrike" cap="none">
              <a:solidFill>
                <a:schemeClr val="dk1"/>
              </a:solidFill>
              <a:latin typeface="Quicksand"/>
              <a:ea typeface="Quicksand"/>
              <a:cs typeface="Quicksand"/>
              <a:sym typeface="Quicksand"/>
            </a:endParaRPr>
          </a:p>
          <a:p>
            <a:pPr marL="457200" marR="0" lvl="0" indent="-4572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¿Hace cuánto tiempo pertenece a la institución Arcángeles?</a:t>
            </a:r>
            <a:endParaRPr sz="4000" b="0" i="0" u="none" strike="noStrike" cap="none">
              <a:solidFill>
                <a:schemeClr val="dk1"/>
              </a:solidFill>
              <a:latin typeface="Quicksand"/>
              <a:ea typeface="Quicksand"/>
              <a:cs typeface="Quicksand"/>
              <a:sym typeface="Quicksand"/>
            </a:endParaRPr>
          </a:p>
          <a:p>
            <a:pPr marL="457200" marR="0" lvl="0" indent="-4572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En caso de existir un sistema de información que brinde la gestión médica de la fundación, ¿Qué le parecería?</a:t>
            </a:r>
            <a:endParaRPr sz="4000" b="0" i="0" u="none" strike="noStrike" cap="none">
              <a:solidFill>
                <a:schemeClr val="dk1"/>
              </a:solidFill>
              <a:latin typeface="Quicksand"/>
              <a:ea typeface="Quicksand"/>
              <a:cs typeface="Quicksand"/>
              <a:sym typeface="Quicksand"/>
            </a:endParaRPr>
          </a:p>
          <a:p>
            <a:pPr marL="457200" marR="0" lvl="0" indent="-4572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¿Qué tan satisfecho está con el servicio al cliente?</a:t>
            </a:r>
            <a:endParaRPr sz="4000" b="0" i="0" u="none" strike="noStrike" cap="none">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Extremadamente satisfecho.</a:t>
            </a:r>
            <a:endParaRPr sz="4000" b="0" i="0" u="none" strike="noStrike" cap="none">
              <a:solidFill>
                <a:schemeClr val="dk1"/>
              </a:solidFill>
              <a:latin typeface="Quicksand"/>
              <a:ea typeface="Quicksand"/>
              <a:cs typeface="Quicksand"/>
              <a:sym typeface="Quicksand"/>
            </a:endParaRPr>
          </a:p>
          <a:p>
            <a:pPr marL="457200" marR="0" lvl="0" indent="0" algn="just" rtl="0">
              <a:lnSpc>
                <a:spcPct val="100000"/>
              </a:lnSpc>
              <a:spcBef>
                <a:spcPts val="0"/>
              </a:spcBef>
              <a:spcAft>
                <a:spcPts val="0"/>
              </a:spcAft>
              <a:buClr>
                <a:srgbClr val="000000"/>
              </a:buClr>
              <a:buSzPts val="4000"/>
              <a:buFont typeface="Arial"/>
              <a:buNone/>
            </a:pPr>
            <a:endParaRPr sz="40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gd2016f8bef_2_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2. Recolección de información</a:t>
            </a:r>
            <a:endParaRPr sz="1400" b="0" i="0" u="none" strike="noStrike" cap="none">
              <a:solidFill>
                <a:srgbClr val="000000"/>
              </a:solidFill>
              <a:latin typeface="Coda"/>
              <a:ea typeface="Coda"/>
              <a:cs typeface="Coda"/>
              <a:sym typeface="Coda"/>
            </a:endParaRPr>
          </a:p>
        </p:txBody>
      </p:sp>
      <p:sp>
        <p:nvSpPr>
          <p:cNvPr id="169" name="Google Shape;169;gd2016f8bef_2_0"/>
          <p:cNvSpPr txBox="1"/>
          <p:nvPr/>
        </p:nvSpPr>
        <p:spPr>
          <a:xfrm>
            <a:off x="10024326" y="5435275"/>
            <a:ext cx="50694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Preguntas</a:t>
            </a:r>
            <a:endParaRPr sz="5700" b="0" i="0" u="none" strike="noStrike" cap="none">
              <a:solidFill>
                <a:srgbClr val="FB4C0F"/>
              </a:solidFill>
              <a:latin typeface="Coda"/>
              <a:ea typeface="Coda"/>
              <a:cs typeface="Coda"/>
              <a:sym typeface="Coda"/>
            </a:endParaRPr>
          </a:p>
        </p:txBody>
      </p:sp>
      <p:pic>
        <p:nvPicPr>
          <p:cNvPr id="170" name="Google Shape;170;gd2016f8bef_2_0"/>
          <p:cNvPicPr preferRelativeResize="0"/>
          <p:nvPr/>
        </p:nvPicPr>
        <p:blipFill rotWithShape="1">
          <a:blip r:embed="rId4">
            <a:alphaModFix/>
          </a:blip>
          <a:srcRect/>
          <a:stretch/>
        </p:blipFill>
        <p:spPr>
          <a:xfrm>
            <a:off x="4437800" y="5809063"/>
            <a:ext cx="4129800" cy="4129800"/>
          </a:xfrm>
          <a:prstGeom prst="roundRect">
            <a:avLst>
              <a:gd name="adj" fmla="val 16667"/>
            </a:avLst>
          </a:prstGeom>
          <a:noFill/>
          <a:ln>
            <a:noFill/>
          </a:ln>
        </p:spPr>
      </p:pic>
      <p:sp>
        <p:nvSpPr>
          <p:cNvPr id="171" name="Google Shape;171;gd2016f8bef_2_0"/>
          <p:cNvSpPr txBox="1"/>
          <p:nvPr/>
        </p:nvSpPr>
        <p:spPr>
          <a:xfrm>
            <a:off x="4238450" y="10108150"/>
            <a:ext cx="4528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4300" b="0" i="0" u="none" strike="noStrike" cap="none">
                <a:solidFill>
                  <a:schemeClr val="dk1"/>
                </a:solidFill>
                <a:latin typeface="Coda"/>
                <a:ea typeface="Coda"/>
                <a:cs typeface="Coda"/>
                <a:sym typeface="Coda"/>
              </a:rPr>
              <a:t>Paciente</a:t>
            </a:r>
            <a:endParaRPr sz="2500" b="0" i="0" u="none" strike="noStrike" cap="none">
              <a:solidFill>
                <a:srgbClr val="000000"/>
              </a:solidFill>
              <a:latin typeface="Coda"/>
              <a:ea typeface="Coda"/>
              <a:cs typeface="Coda"/>
              <a:sym typeface="Coda"/>
            </a:endParaRPr>
          </a:p>
        </p:txBody>
      </p:sp>
      <p:sp>
        <p:nvSpPr>
          <p:cNvPr id="172" name="Google Shape;172;gd2016f8bef_2_0"/>
          <p:cNvSpPr txBox="1"/>
          <p:nvPr/>
        </p:nvSpPr>
        <p:spPr>
          <a:xfrm>
            <a:off x="11094825" y="7089775"/>
            <a:ext cx="10197000" cy="3222900"/>
          </a:xfrm>
          <a:prstGeom prst="rect">
            <a:avLst/>
          </a:prstGeom>
          <a:noFill/>
          <a:ln>
            <a:noFill/>
          </a:ln>
        </p:spPr>
        <p:txBody>
          <a:bodyPr spcFirstLastPara="1" wrap="square" lIns="71425" tIns="71425" rIns="71425" bIns="71425" anchor="ctr" anchorCtr="0">
            <a:spAutoFit/>
          </a:bodyPr>
          <a:lstStyle/>
          <a:p>
            <a:pPr marL="1529999" marR="0" lvl="1" indent="-4826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Muy satisfecho.</a:t>
            </a:r>
            <a:endParaRPr sz="4000" b="0" i="0" u="none" strike="noStrike" cap="none">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Moderadamente satisfecho.</a:t>
            </a:r>
            <a:endParaRPr sz="4000" b="0" i="0" u="none" strike="noStrike" cap="none">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Poco satisfecho.</a:t>
            </a:r>
            <a:endParaRPr sz="4000" b="0" i="0" u="none" strike="noStrike" cap="none">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b="0" i="0" u="none" strike="noStrike" cap="none">
                <a:solidFill>
                  <a:schemeClr val="dk1"/>
                </a:solidFill>
                <a:latin typeface="Quicksand"/>
                <a:ea typeface="Quicksand"/>
                <a:cs typeface="Quicksand"/>
                <a:sym typeface="Quicksand"/>
              </a:rPr>
              <a:t>Insatisfecho.</a:t>
            </a:r>
            <a:endParaRPr sz="4000" b="0" i="0" u="none" strike="noStrike" cap="none">
              <a:solidFill>
                <a:schemeClr val="dk1"/>
              </a:solidFill>
              <a:latin typeface="Quicksand"/>
              <a:ea typeface="Quicksand"/>
              <a:cs typeface="Quicksand"/>
              <a:sym typeface="Quicksand"/>
            </a:endParaRPr>
          </a:p>
          <a:p>
            <a:pPr marL="457200" marR="0" lvl="0" indent="0" algn="just" rtl="0">
              <a:lnSpc>
                <a:spcPct val="100000"/>
              </a:lnSpc>
              <a:spcBef>
                <a:spcPts val="0"/>
              </a:spcBef>
              <a:spcAft>
                <a:spcPts val="0"/>
              </a:spcAft>
              <a:buClr>
                <a:srgbClr val="000000"/>
              </a:buClr>
              <a:buSzPts val="4000"/>
              <a:buFont typeface="Arial"/>
              <a:buNone/>
            </a:pPr>
            <a:endParaRPr sz="40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6"/>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
        <p:cNvGrpSpPr/>
        <p:nvPr/>
      </p:nvGrpSpPr>
      <p:grpSpPr>
        <a:xfrm>
          <a:off x="0" y="0"/>
          <a:ext cx="0" cy="0"/>
          <a:chOff x="0" y="0"/>
          <a:chExt cx="0" cy="0"/>
        </a:xfrm>
      </p:grpSpPr>
      <p:grpSp>
        <p:nvGrpSpPr>
          <p:cNvPr id="25" name="Google Shape;25;gd1ff7a92bc_1_2"/>
          <p:cNvGrpSpPr/>
          <p:nvPr/>
        </p:nvGrpSpPr>
        <p:grpSpPr>
          <a:xfrm>
            <a:off x="3647198" y="5386490"/>
            <a:ext cx="8787570" cy="4975027"/>
            <a:chOff x="12683955" y="5532171"/>
            <a:chExt cx="10600205" cy="4975027"/>
          </a:xfrm>
        </p:grpSpPr>
        <p:sp>
          <p:nvSpPr>
            <p:cNvPr id="26" name="Google Shape;26;gd1ff7a92bc_1_2"/>
            <p:cNvSpPr txBox="1"/>
            <p:nvPr/>
          </p:nvSpPr>
          <p:spPr>
            <a:xfrm>
              <a:off x="12683960" y="5532171"/>
              <a:ext cx="4182600" cy="7599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FB4C0F"/>
                </a:buClr>
                <a:buSzPts val="4000"/>
                <a:buFont typeface="Arial"/>
                <a:buNone/>
              </a:pPr>
              <a:r>
                <a:rPr lang="es-CO" sz="4000" b="0" i="0" u="none" strike="noStrike" cap="none">
                  <a:solidFill>
                    <a:srgbClr val="FB4C0F"/>
                  </a:solidFill>
                  <a:latin typeface="Coda"/>
                  <a:ea typeface="Coda"/>
                  <a:cs typeface="Coda"/>
                  <a:sym typeface="Coda"/>
                </a:rPr>
                <a:t>Aprendices:</a:t>
              </a:r>
              <a:endParaRPr sz="4000" b="0" i="0" u="none" strike="noStrike" cap="none">
                <a:solidFill>
                  <a:srgbClr val="FB4C0F"/>
                </a:solidFill>
                <a:latin typeface="Coda"/>
                <a:ea typeface="Coda"/>
                <a:cs typeface="Coda"/>
                <a:sym typeface="Coda"/>
              </a:endParaRPr>
            </a:p>
          </p:txBody>
        </p:sp>
        <p:sp>
          <p:nvSpPr>
            <p:cNvPr id="27" name="Google Shape;27;gd1ff7a92bc_1_2"/>
            <p:cNvSpPr txBox="1"/>
            <p:nvPr/>
          </p:nvSpPr>
          <p:spPr>
            <a:xfrm>
              <a:off x="12683960" y="6453428"/>
              <a:ext cx="93981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Bryan Gabriel Cardozo Benavides</a:t>
              </a:r>
              <a:endParaRPr sz="3600" b="0" i="0" u="none" strike="noStrike" cap="none">
                <a:solidFill>
                  <a:schemeClr val="dk1"/>
                </a:solidFill>
                <a:latin typeface="Quicksand"/>
                <a:ea typeface="Quicksand"/>
                <a:cs typeface="Quicksand"/>
                <a:sym typeface="Quicksand"/>
              </a:endParaRPr>
            </a:p>
          </p:txBody>
        </p:sp>
        <p:sp>
          <p:nvSpPr>
            <p:cNvPr id="28" name="Google Shape;28;gd1ff7a92bc_1_2"/>
            <p:cNvSpPr txBox="1"/>
            <p:nvPr/>
          </p:nvSpPr>
          <p:spPr>
            <a:xfrm>
              <a:off x="12683960" y="7292267"/>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Hernán Torres Rodríguez</a:t>
              </a:r>
              <a:endParaRPr sz="3600" b="0" i="0" u="none" strike="noStrike" cap="none">
                <a:solidFill>
                  <a:schemeClr val="dk1"/>
                </a:solidFill>
                <a:latin typeface="Quicksand"/>
                <a:ea typeface="Quicksand"/>
                <a:cs typeface="Quicksand"/>
                <a:sym typeface="Quicksand"/>
              </a:endParaRPr>
            </a:p>
          </p:txBody>
        </p:sp>
        <p:sp>
          <p:nvSpPr>
            <p:cNvPr id="29" name="Google Shape;29;gd1ff7a92bc_1_2"/>
            <p:cNvSpPr txBox="1"/>
            <p:nvPr/>
          </p:nvSpPr>
          <p:spPr>
            <a:xfrm>
              <a:off x="12683956" y="8131106"/>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María Fernanda Tovar Moreno</a:t>
              </a:r>
              <a:endParaRPr sz="3600" b="0" i="0" u="none" strike="noStrike" cap="none">
                <a:solidFill>
                  <a:schemeClr val="dk1"/>
                </a:solidFill>
                <a:latin typeface="Quicksand"/>
                <a:ea typeface="Quicksand"/>
                <a:cs typeface="Quicksand"/>
                <a:sym typeface="Quicksand"/>
              </a:endParaRPr>
            </a:p>
          </p:txBody>
        </p:sp>
        <p:sp>
          <p:nvSpPr>
            <p:cNvPr id="30" name="Google Shape;30;gd1ff7a92bc_1_2"/>
            <p:cNvSpPr txBox="1"/>
            <p:nvPr/>
          </p:nvSpPr>
          <p:spPr>
            <a:xfrm>
              <a:off x="12683955" y="8969945"/>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endParaRPr sz="3600" b="0" i="0" u="none" strike="noStrike" cap="none">
                <a:solidFill>
                  <a:schemeClr val="dk1"/>
                </a:solidFill>
                <a:latin typeface="Quicksand"/>
                <a:ea typeface="Quicksand"/>
                <a:cs typeface="Quicksand"/>
                <a:sym typeface="Quicksand"/>
              </a:endParaRPr>
            </a:p>
          </p:txBody>
        </p:sp>
        <p:sp>
          <p:nvSpPr>
            <p:cNvPr id="31" name="Google Shape;31;gd1ff7a92bc_1_2"/>
            <p:cNvSpPr txBox="1"/>
            <p:nvPr/>
          </p:nvSpPr>
          <p:spPr>
            <a:xfrm>
              <a:off x="12683958" y="8969922"/>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Saraluz Castillo Méndez</a:t>
              </a:r>
              <a:endParaRPr sz="3600" b="0" i="0" u="none" strike="noStrike" cap="none">
                <a:solidFill>
                  <a:schemeClr val="dk1"/>
                </a:solidFill>
                <a:latin typeface="Quicksand"/>
                <a:ea typeface="Quicksand"/>
                <a:cs typeface="Quicksand"/>
                <a:sym typeface="Quicksand"/>
              </a:endParaRPr>
            </a:p>
          </p:txBody>
        </p:sp>
        <p:sp>
          <p:nvSpPr>
            <p:cNvPr id="32" name="Google Shape;32;gd1ff7a92bc_1_2"/>
            <p:cNvSpPr txBox="1"/>
            <p:nvPr/>
          </p:nvSpPr>
          <p:spPr>
            <a:xfrm>
              <a:off x="12683957" y="9808798"/>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Sofia Carolina Alandete Flórez</a:t>
              </a:r>
              <a:endParaRPr sz="3600" b="0" i="0" u="none" strike="noStrike" cap="none">
                <a:solidFill>
                  <a:schemeClr val="dk1"/>
                </a:solidFill>
                <a:latin typeface="Quicksand"/>
                <a:ea typeface="Quicksand"/>
                <a:cs typeface="Quicksand"/>
                <a:sym typeface="Quicksand"/>
              </a:endParaRPr>
            </a:p>
          </p:txBody>
        </p:sp>
      </p:grpSp>
      <p:sp>
        <p:nvSpPr>
          <p:cNvPr id="33" name="Google Shape;33;gd1ff7a92bc_1_2"/>
          <p:cNvSpPr txBox="1"/>
          <p:nvPr/>
        </p:nvSpPr>
        <p:spPr>
          <a:xfrm>
            <a:off x="14613775" y="7063100"/>
            <a:ext cx="6463200" cy="1621800"/>
          </a:xfrm>
          <a:prstGeom prst="rect">
            <a:avLst/>
          </a:prstGeom>
          <a:noFill/>
          <a:ln>
            <a:noFill/>
          </a:ln>
        </p:spPr>
        <p:txBody>
          <a:bodyPr spcFirstLastPara="1" wrap="square" lIns="71425" tIns="71425" rIns="71425" bIns="71425" anchor="ctr" anchorCtr="0">
            <a:spAutoFit/>
          </a:bodyPr>
          <a:lstStyle/>
          <a:p>
            <a:pPr marL="0" marR="0" lvl="0" indent="0" algn="l" rtl="0">
              <a:lnSpc>
                <a:spcPct val="150000"/>
              </a:lnSpc>
              <a:spcBef>
                <a:spcPts val="0"/>
              </a:spcBef>
              <a:spcAft>
                <a:spcPts val="0"/>
              </a:spcAft>
              <a:buClr>
                <a:srgbClr val="FB4C0F"/>
              </a:buClr>
              <a:buSzPts val="3600"/>
              <a:buFont typeface="Arial"/>
              <a:buNone/>
            </a:pPr>
            <a:r>
              <a:rPr lang="es-CO" sz="4000" b="0" i="0" u="none" strike="noStrike" cap="none">
                <a:solidFill>
                  <a:srgbClr val="FB4C0F"/>
                </a:solidFill>
                <a:latin typeface="Coda"/>
                <a:ea typeface="Coda"/>
                <a:cs typeface="Coda"/>
                <a:sym typeface="Coda"/>
              </a:rPr>
              <a:t>Instructor:</a:t>
            </a:r>
            <a:br>
              <a:rPr lang="es-CO" sz="4400" b="1" i="1" u="none" strike="noStrike" cap="none">
                <a:solidFill>
                  <a:srgbClr val="FB4C0F"/>
                </a:solidFill>
                <a:latin typeface="Arial"/>
                <a:ea typeface="Arial"/>
                <a:cs typeface="Arial"/>
                <a:sym typeface="Arial"/>
              </a:rPr>
            </a:br>
            <a:r>
              <a:rPr lang="es-CO" sz="3600" b="0" i="0" u="none" strike="noStrike" cap="none">
                <a:solidFill>
                  <a:schemeClr val="dk1"/>
                </a:solidFill>
                <a:latin typeface="Quicksand"/>
                <a:ea typeface="Quicksand"/>
                <a:cs typeface="Quicksand"/>
                <a:sym typeface="Quicksand"/>
              </a:rPr>
              <a:t>Paola Tatiana Tovar Rugeles </a:t>
            </a:r>
            <a:endParaRPr sz="36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17"/>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183" name="Google Shape;183;p17"/>
          <p:cNvSpPr txBox="1"/>
          <p:nvPr/>
        </p:nvSpPr>
        <p:spPr>
          <a:xfrm>
            <a:off x="2629201" y="553257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 Mapas de proceso BPMN</a:t>
            </a:r>
            <a:endParaRPr sz="5700" b="0" i="0" u="none" strike="noStrike" cap="none">
              <a:solidFill>
                <a:srgbClr val="FB4C0F"/>
              </a:solidFill>
              <a:latin typeface="Coda"/>
              <a:ea typeface="Coda"/>
              <a:cs typeface="Coda"/>
              <a:sym typeface="Coda"/>
            </a:endParaRPr>
          </a:p>
        </p:txBody>
      </p:sp>
      <p:sp>
        <p:nvSpPr>
          <p:cNvPr id="184" name="Google Shape;184;p17"/>
          <p:cNvSpPr txBox="1"/>
          <p:nvPr/>
        </p:nvSpPr>
        <p:spPr>
          <a:xfrm>
            <a:off x="3834175" y="7608400"/>
            <a:ext cx="17049300" cy="26070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En estos BPMN, se visualiza el paso a paso que debe realizar un paciente para gestionar una cita médica, cabe destacar que tiene los siguientes roles paciente, secretaria y terapeuta los cuales debe seguir un proceso determinado para alcanzar dicho objetivo.</a:t>
            </a:r>
            <a:endParaRPr sz="40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g1186ab15e86_0_9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190" name="Google Shape;190;g1186ab15e86_0_93"/>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3.1  BPMN Situación actual</a:t>
            </a:r>
            <a:endParaRPr sz="5700" b="0" i="0" u="none" strike="noStrike" cap="none">
              <a:solidFill>
                <a:srgbClr val="FB4C0F"/>
              </a:solidFill>
              <a:latin typeface="Coda"/>
              <a:ea typeface="Coda"/>
              <a:cs typeface="Coda"/>
              <a:sym typeface="Coda"/>
            </a:endParaRPr>
          </a:p>
        </p:txBody>
      </p:sp>
      <p:sp>
        <p:nvSpPr>
          <p:cNvPr id="191" name="Google Shape;191;g1186ab15e86_0_93"/>
          <p:cNvSpPr txBox="1"/>
          <p:nvPr/>
        </p:nvSpPr>
        <p:spPr>
          <a:xfrm>
            <a:off x="3642875" y="12117450"/>
            <a:ext cx="194742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dirty="0">
                <a:solidFill>
                  <a:schemeClr val="dk1"/>
                </a:solidFill>
                <a:latin typeface="Coda"/>
                <a:ea typeface="Coda"/>
                <a:cs typeface="Coda"/>
                <a:sym typeface="Coda"/>
              </a:rPr>
              <a:t>Diagrama realizado en Bizagi, enlace: </a:t>
            </a:r>
            <a:r>
              <a:rPr lang="es-CO" sz="3200" b="0" i="0" u="sng" strike="noStrike" cap="none" dirty="0">
                <a:solidFill>
                  <a:schemeClr val="hlink"/>
                </a:solidFill>
                <a:latin typeface="Coda"/>
                <a:ea typeface="Coda"/>
                <a:cs typeface="Coda"/>
                <a:sym typeface="Coda"/>
                <a:hlinkClick r:id="rId4"/>
              </a:rPr>
              <a:t>https://drive.google.com/file/d/1TFXvvo_kYjqHIeWC1AqvfSsBi6mFenDY/view?usp=sharing</a:t>
            </a:r>
            <a:br>
              <a:rPr lang="es-CO" sz="3200" b="0" i="0" u="none" strike="noStrike" cap="none" dirty="0">
                <a:solidFill>
                  <a:schemeClr val="dk1"/>
                </a:solidFill>
                <a:latin typeface="Coda"/>
                <a:ea typeface="Coda"/>
                <a:cs typeface="Coda"/>
                <a:sym typeface="Coda"/>
              </a:rPr>
            </a:br>
            <a:endParaRPr sz="1400" b="0" i="0" u="none" strike="noStrike" cap="none" dirty="0">
              <a:solidFill>
                <a:srgbClr val="000000"/>
              </a:solidFill>
              <a:latin typeface="Coda"/>
              <a:ea typeface="Coda"/>
              <a:cs typeface="Coda"/>
              <a:sym typeface="Coda"/>
            </a:endParaRPr>
          </a:p>
        </p:txBody>
      </p:sp>
      <p:pic>
        <p:nvPicPr>
          <p:cNvPr id="3" name="Imagen 2">
            <a:extLst>
              <a:ext uri="{FF2B5EF4-FFF2-40B4-BE49-F238E27FC236}">
                <a16:creationId xmlns:a16="http://schemas.microsoft.com/office/drawing/2014/main" id="{129F075C-6B77-4404-9B4A-CAC2F2F8CB20}"/>
              </a:ext>
            </a:extLst>
          </p:cNvPr>
          <p:cNvPicPr>
            <a:picLocks noChangeAspect="1"/>
          </p:cNvPicPr>
          <p:nvPr/>
        </p:nvPicPr>
        <p:blipFill>
          <a:blip r:embed="rId5"/>
          <a:stretch>
            <a:fillRect/>
          </a:stretch>
        </p:blipFill>
        <p:spPr>
          <a:xfrm>
            <a:off x="2629201" y="4852193"/>
            <a:ext cx="18016329" cy="63790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6"/>
        <p:cNvGrpSpPr/>
        <p:nvPr/>
      </p:nvGrpSpPr>
      <p:grpSpPr>
        <a:xfrm>
          <a:off x="0" y="0"/>
          <a:ext cx="0" cy="0"/>
          <a:chOff x="0" y="0"/>
          <a:chExt cx="0" cy="0"/>
        </a:xfrm>
      </p:grpSpPr>
      <p:sp>
        <p:nvSpPr>
          <p:cNvPr id="197" name="Google Shape;197;g1186ab15e86_0_11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198" name="Google Shape;198;g1186ab15e86_0_119"/>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3.1  BPMN Situación actual</a:t>
            </a:r>
            <a:endParaRPr sz="5700" b="0" i="0" u="none" strike="noStrike" cap="none">
              <a:solidFill>
                <a:srgbClr val="FB4C0F"/>
              </a:solidFill>
              <a:latin typeface="Coda"/>
              <a:ea typeface="Coda"/>
              <a:cs typeface="Coda"/>
              <a:sym typeface="Coda"/>
            </a:endParaRPr>
          </a:p>
        </p:txBody>
      </p:sp>
      <p:sp>
        <p:nvSpPr>
          <p:cNvPr id="199" name="Google Shape;199;g1186ab15e86_0_119"/>
          <p:cNvSpPr txBox="1"/>
          <p:nvPr/>
        </p:nvSpPr>
        <p:spPr>
          <a:xfrm>
            <a:off x="3642875" y="11965350"/>
            <a:ext cx="191256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Diagrama realizado en Bizagi, enlace: </a:t>
            </a:r>
            <a:r>
              <a:rPr lang="es-CO" sz="3200" b="0" i="0" u="sng" strike="noStrike" cap="none">
                <a:solidFill>
                  <a:schemeClr val="hlink"/>
                </a:solidFill>
                <a:latin typeface="Coda"/>
                <a:ea typeface="Coda"/>
                <a:cs typeface="Coda"/>
                <a:sym typeface="Coda"/>
                <a:hlinkClick r:id="rId4"/>
              </a:rPr>
              <a:t>https://drive.google.com/file/d/1HCGC42z-lvJNlm-ferfX6N-qptnGMug-/view?usp=sharing</a:t>
            </a:r>
            <a:br>
              <a:rPr lang="es-CO" sz="3200" b="0" i="0" u="none" strike="noStrike" cap="none">
                <a:solidFill>
                  <a:schemeClr val="dk1"/>
                </a:solidFill>
                <a:latin typeface="Coda"/>
                <a:ea typeface="Coda"/>
                <a:cs typeface="Coda"/>
                <a:sym typeface="Coda"/>
              </a:rPr>
            </a:br>
            <a:endParaRPr sz="1400" b="0" i="0" u="none" strike="noStrike" cap="none">
              <a:solidFill>
                <a:srgbClr val="000000"/>
              </a:solidFill>
              <a:latin typeface="Coda"/>
              <a:ea typeface="Coda"/>
              <a:cs typeface="Coda"/>
              <a:sym typeface="Coda"/>
            </a:endParaRPr>
          </a:p>
        </p:txBody>
      </p:sp>
      <p:sp>
        <p:nvSpPr>
          <p:cNvPr id="200" name="Google Shape;200;g1186ab15e86_0_119"/>
          <p:cNvSpPr txBox="1"/>
          <p:nvPr/>
        </p:nvSpPr>
        <p:spPr>
          <a:xfrm>
            <a:off x="3829901" y="3796050"/>
            <a:ext cx="6688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Subproceso: Agendar cita general</a:t>
            </a:r>
            <a:endParaRPr sz="1400" b="0" i="0" u="none" strike="noStrike" cap="none">
              <a:solidFill>
                <a:srgbClr val="000000"/>
              </a:solidFill>
              <a:latin typeface="Coda"/>
              <a:ea typeface="Coda"/>
              <a:cs typeface="Coda"/>
              <a:sym typeface="Coda"/>
            </a:endParaRPr>
          </a:p>
        </p:txBody>
      </p:sp>
      <p:pic>
        <p:nvPicPr>
          <p:cNvPr id="201" name="Google Shape;201;g1186ab15e86_0_119"/>
          <p:cNvPicPr preferRelativeResize="0"/>
          <p:nvPr/>
        </p:nvPicPr>
        <p:blipFill rotWithShape="1">
          <a:blip r:embed="rId5">
            <a:alphaModFix/>
          </a:blip>
          <a:srcRect b="19672"/>
          <a:stretch/>
        </p:blipFill>
        <p:spPr>
          <a:xfrm>
            <a:off x="5466954" y="4521638"/>
            <a:ext cx="15477432" cy="730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g1186ab15e86_0_10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207" name="Google Shape;207;g1186ab15e86_0_100"/>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3.2 BPMN Propuesta</a:t>
            </a:r>
            <a:endParaRPr sz="5700" b="0" i="0" u="none" strike="noStrike" cap="none">
              <a:solidFill>
                <a:srgbClr val="FB4C0F"/>
              </a:solidFill>
              <a:latin typeface="Coda"/>
              <a:ea typeface="Coda"/>
              <a:cs typeface="Coda"/>
              <a:sym typeface="Coda"/>
            </a:endParaRPr>
          </a:p>
        </p:txBody>
      </p:sp>
      <p:sp>
        <p:nvSpPr>
          <p:cNvPr id="208" name="Google Shape;208;g1186ab15e86_0_100"/>
          <p:cNvSpPr txBox="1"/>
          <p:nvPr/>
        </p:nvSpPr>
        <p:spPr>
          <a:xfrm>
            <a:off x="3642875" y="11870775"/>
            <a:ext cx="170493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Diagrama realizado en Bizagi, enlace:</a:t>
            </a: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https://drive.google.com/file/d/1RZTqjxn4K7JNjpPremdDFxfxjtQxdfok/view?usp=sharing</a:t>
            </a:r>
            <a:br>
              <a:rPr lang="es-CO" sz="3200" b="0" i="0" u="none" strike="noStrike" cap="none">
                <a:solidFill>
                  <a:schemeClr val="dk1"/>
                </a:solidFill>
                <a:latin typeface="Coda"/>
                <a:ea typeface="Coda"/>
                <a:cs typeface="Coda"/>
                <a:sym typeface="Coda"/>
              </a:rPr>
            </a:br>
            <a:endParaRPr sz="1400" b="0" i="0" u="none" strike="noStrike" cap="none">
              <a:solidFill>
                <a:srgbClr val="000000"/>
              </a:solidFill>
              <a:latin typeface="Coda"/>
              <a:ea typeface="Coda"/>
              <a:cs typeface="Coda"/>
              <a:sym typeface="Coda"/>
            </a:endParaRPr>
          </a:p>
        </p:txBody>
      </p:sp>
      <p:pic>
        <p:nvPicPr>
          <p:cNvPr id="209" name="Google Shape;209;g1186ab15e86_0_100"/>
          <p:cNvPicPr preferRelativeResize="0"/>
          <p:nvPr/>
        </p:nvPicPr>
        <p:blipFill rotWithShape="1">
          <a:blip r:embed="rId5">
            <a:alphaModFix/>
          </a:blip>
          <a:srcRect b="9321"/>
          <a:stretch/>
        </p:blipFill>
        <p:spPr>
          <a:xfrm>
            <a:off x="2920025" y="4275113"/>
            <a:ext cx="18495000" cy="7116600"/>
          </a:xfrm>
          <a:prstGeom prst="roundRect">
            <a:avLst>
              <a:gd name="adj" fmla="val 16667"/>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g1186ab15e86_0_11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215" name="Google Shape;215;g1186ab15e86_0_112"/>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3.2 BPMN Propuesta</a:t>
            </a:r>
            <a:endParaRPr sz="5700" b="0" i="0" u="none" strike="noStrike" cap="none">
              <a:solidFill>
                <a:srgbClr val="FB4C0F"/>
              </a:solidFill>
              <a:latin typeface="Coda"/>
              <a:ea typeface="Coda"/>
              <a:cs typeface="Coda"/>
              <a:sym typeface="Coda"/>
            </a:endParaRPr>
          </a:p>
        </p:txBody>
      </p:sp>
      <p:sp>
        <p:nvSpPr>
          <p:cNvPr id="216" name="Google Shape;216;g1186ab15e86_0_112"/>
          <p:cNvSpPr txBox="1"/>
          <p:nvPr/>
        </p:nvSpPr>
        <p:spPr>
          <a:xfrm>
            <a:off x="3642876" y="4009975"/>
            <a:ext cx="6688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Subproceso:  Registrarse</a:t>
            </a:r>
            <a:endParaRPr sz="1400" b="0" i="0" u="none" strike="noStrike" cap="none">
              <a:solidFill>
                <a:srgbClr val="000000"/>
              </a:solidFill>
              <a:latin typeface="Coda"/>
              <a:ea typeface="Coda"/>
              <a:cs typeface="Coda"/>
              <a:sym typeface="Coda"/>
            </a:endParaRPr>
          </a:p>
        </p:txBody>
      </p:sp>
      <p:sp>
        <p:nvSpPr>
          <p:cNvPr id="217" name="Google Shape;217;g1186ab15e86_0_112"/>
          <p:cNvSpPr txBox="1"/>
          <p:nvPr/>
        </p:nvSpPr>
        <p:spPr>
          <a:xfrm>
            <a:off x="3642875" y="12154375"/>
            <a:ext cx="176766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Diagrama realizado en Bizagi, enlace:</a:t>
            </a: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https://drive.google.com/file/d/1ie1hxzO1RIdEYp7seL2WB0G45LCQ_7z4/view</a:t>
            </a:r>
            <a:br>
              <a:rPr lang="es-CO" sz="3200" b="0" i="0" u="none" strike="noStrike" cap="none">
                <a:solidFill>
                  <a:schemeClr val="dk1"/>
                </a:solidFill>
                <a:latin typeface="Coda"/>
                <a:ea typeface="Coda"/>
                <a:cs typeface="Coda"/>
                <a:sym typeface="Coda"/>
              </a:rPr>
            </a:br>
            <a:endParaRPr sz="1400" b="0" i="0" u="none" strike="noStrike" cap="none">
              <a:solidFill>
                <a:srgbClr val="000000"/>
              </a:solidFill>
              <a:latin typeface="Coda"/>
              <a:ea typeface="Coda"/>
              <a:cs typeface="Coda"/>
              <a:sym typeface="Coda"/>
            </a:endParaRPr>
          </a:p>
        </p:txBody>
      </p:sp>
      <p:pic>
        <p:nvPicPr>
          <p:cNvPr id="218" name="Google Shape;218;g1186ab15e86_0_112"/>
          <p:cNvPicPr preferRelativeResize="0"/>
          <p:nvPr/>
        </p:nvPicPr>
        <p:blipFill rotWithShape="1">
          <a:blip r:embed="rId5">
            <a:alphaModFix/>
          </a:blip>
          <a:srcRect b="20458"/>
          <a:stretch/>
        </p:blipFill>
        <p:spPr>
          <a:xfrm>
            <a:off x="5090867" y="4814175"/>
            <a:ext cx="14202300" cy="7273500"/>
          </a:xfrm>
          <a:prstGeom prst="roundRect">
            <a:avLst>
              <a:gd name="adj" fmla="val 8522"/>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gd2016f8bef_1_1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224" name="Google Shape;224;gd2016f8bef_1_11"/>
          <p:cNvSpPr txBox="1"/>
          <p:nvPr/>
        </p:nvSpPr>
        <p:spPr>
          <a:xfrm>
            <a:off x="2629201" y="2226441"/>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3.2 BPMN Propuesta</a:t>
            </a:r>
            <a:endParaRPr sz="5700" b="0" i="0" u="none" strike="noStrike" cap="none">
              <a:solidFill>
                <a:srgbClr val="FB4C0F"/>
              </a:solidFill>
              <a:latin typeface="Coda"/>
              <a:ea typeface="Coda"/>
              <a:cs typeface="Coda"/>
              <a:sym typeface="Coda"/>
            </a:endParaRPr>
          </a:p>
        </p:txBody>
      </p:sp>
      <p:sp>
        <p:nvSpPr>
          <p:cNvPr id="225" name="Google Shape;225;gd2016f8bef_1_11"/>
          <p:cNvSpPr txBox="1"/>
          <p:nvPr/>
        </p:nvSpPr>
        <p:spPr>
          <a:xfrm>
            <a:off x="3864525" y="3348525"/>
            <a:ext cx="8230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Subproceso:  Restablecer contraseña</a:t>
            </a:r>
            <a:endParaRPr sz="1400" b="0" i="0" u="none" strike="noStrike" cap="none">
              <a:solidFill>
                <a:srgbClr val="000000"/>
              </a:solidFill>
              <a:latin typeface="Coda"/>
              <a:ea typeface="Coda"/>
              <a:cs typeface="Coda"/>
              <a:sym typeface="Coda"/>
            </a:endParaRPr>
          </a:p>
        </p:txBody>
      </p:sp>
      <p:sp>
        <p:nvSpPr>
          <p:cNvPr id="226" name="Google Shape;226;gd2016f8bef_1_11"/>
          <p:cNvSpPr txBox="1"/>
          <p:nvPr/>
        </p:nvSpPr>
        <p:spPr>
          <a:xfrm>
            <a:off x="3642875" y="12122500"/>
            <a:ext cx="185391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Diagrama realizado en Bizagi, enlace:</a:t>
            </a:r>
            <a:endParaRPr sz="32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b="0" i="0" u="sng" strike="noStrike" cap="none">
                <a:solidFill>
                  <a:schemeClr val="hlink"/>
                </a:solidFill>
                <a:latin typeface="Coda"/>
                <a:ea typeface="Coda"/>
                <a:cs typeface="Coda"/>
                <a:sym typeface="Coda"/>
                <a:hlinkClick r:id="rId4"/>
              </a:rPr>
              <a:t>https://drive.google.com/file/d/1kQqvPDpSpJYwwaDfghWOgnLjZrf7kJN0/view?usp=sharing</a:t>
            </a:r>
            <a:br>
              <a:rPr lang="es-CO" sz="3200" b="0" i="0" u="none" strike="noStrike" cap="none">
                <a:solidFill>
                  <a:schemeClr val="dk1"/>
                </a:solidFill>
                <a:latin typeface="Coda"/>
                <a:ea typeface="Coda"/>
                <a:cs typeface="Coda"/>
                <a:sym typeface="Coda"/>
              </a:rPr>
            </a:br>
            <a:endParaRPr sz="1400" b="0" i="0" u="none" strike="noStrike" cap="none">
              <a:solidFill>
                <a:srgbClr val="000000"/>
              </a:solidFill>
              <a:latin typeface="Coda"/>
              <a:ea typeface="Coda"/>
              <a:cs typeface="Coda"/>
              <a:sym typeface="Coda"/>
            </a:endParaRPr>
          </a:p>
        </p:txBody>
      </p:sp>
      <p:pic>
        <p:nvPicPr>
          <p:cNvPr id="227" name="Google Shape;227;gd2016f8bef_1_11"/>
          <p:cNvPicPr preferRelativeResize="0"/>
          <p:nvPr/>
        </p:nvPicPr>
        <p:blipFill rotWithShape="1">
          <a:blip r:embed="rId5">
            <a:alphaModFix/>
          </a:blip>
          <a:srcRect b="17321"/>
          <a:stretch/>
        </p:blipFill>
        <p:spPr>
          <a:xfrm>
            <a:off x="3864529" y="4010000"/>
            <a:ext cx="16654935" cy="7685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gd2016f8bef_1_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3. Mapas de proceso BPMN</a:t>
            </a:r>
            <a:endParaRPr sz="1400" b="0" i="0" u="none" strike="noStrike" cap="none">
              <a:solidFill>
                <a:srgbClr val="000000"/>
              </a:solidFill>
              <a:latin typeface="Coda"/>
              <a:ea typeface="Coda"/>
              <a:cs typeface="Coda"/>
              <a:sym typeface="Coda"/>
            </a:endParaRPr>
          </a:p>
        </p:txBody>
      </p:sp>
      <p:sp>
        <p:nvSpPr>
          <p:cNvPr id="233" name="Google Shape;233;gd2016f8bef_1_2"/>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b="0" i="0" u="none" strike="noStrike" cap="none">
                <a:solidFill>
                  <a:srgbClr val="FB4C0F"/>
                </a:solidFill>
                <a:latin typeface="Coda"/>
                <a:ea typeface="Coda"/>
                <a:cs typeface="Coda"/>
                <a:sym typeface="Coda"/>
              </a:rPr>
              <a:t>3.2 BPMN Propuesta</a:t>
            </a:r>
            <a:endParaRPr sz="5700" b="0" i="0" u="none" strike="noStrike" cap="none">
              <a:solidFill>
                <a:srgbClr val="FB4C0F"/>
              </a:solidFill>
              <a:latin typeface="Coda"/>
              <a:ea typeface="Coda"/>
              <a:cs typeface="Coda"/>
              <a:sym typeface="Coda"/>
            </a:endParaRPr>
          </a:p>
        </p:txBody>
      </p:sp>
      <p:sp>
        <p:nvSpPr>
          <p:cNvPr id="234" name="Google Shape;234;gd2016f8bef_1_2"/>
          <p:cNvSpPr txBox="1"/>
          <p:nvPr/>
        </p:nvSpPr>
        <p:spPr>
          <a:xfrm>
            <a:off x="3642875" y="4009975"/>
            <a:ext cx="10604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Subproceso: Agendamiento de citas médicas</a:t>
            </a:r>
            <a:endParaRPr sz="1400" b="0" i="0" u="none" strike="noStrike" cap="none">
              <a:solidFill>
                <a:srgbClr val="000000"/>
              </a:solidFill>
              <a:latin typeface="Coda"/>
              <a:ea typeface="Coda"/>
              <a:cs typeface="Coda"/>
              <a:sym typeface="Coda"/>
            </a:endParaRPr>
          </a:p>
        </p:txBody>
      </p:sp>
      <p:sp>
        <p:nvSpPr>
          <p:cNvPr id="235" name="Google Shape;235;gd2016f8bef_1_2"/>
          <p:cNvSpPr txBox="1"/>
          <p:nvPr/>
        </p:nvSpPr>
        <p:spPr>
          <a:xfrm>
            <a:off x="2629200" y="12154375"/>
            <a:ext cx="191256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Diagrama realizado en Bizagi, enlace:</a:t>
            </a:r>
            <a:endParaRPr sz="32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b="0" i="0" u="sng" strike="noStrike" cap="none">
                <a:solidFill>
                  <a:schemeClr val="hlink"/>
                </a:solidFill>
                <a:latin typeface="Coda"/>
                <a:ea typeface="Coda"/>
                <a:cs typeface="Coda"/>
                <a:sym typeface="Coda"/>
                <a:hlinkClick r:id="rId4"/>
              </a:rPr>
              <a:t>https://drive.google.com/file/d/1artl4mI_G2qP57urMeXBm2mAiD99uxP7/view?usp=sharing</a:t>
            </a:r>
            <a:br>
              <a:rPr lang="es-CO" sz="3200" b="0" i="0" u="none" strike="noStrike" cap="none">
                <a:solidFill>
                  <a:schemeClr val="dk1"/>
                </a:solidFill>
                <a:latin typeface="Coda"/>
                <a:ea typeface="Coda"/>
                <a:cs typeface="Coda"/>
                <a:sym typeface="Coda"/>
              </a:rPr>
            </a:br>
            <a:endParaRPr sz="1400" b="0" i="0" u="none" strike="noStrike" cap="none">
              <a:solidFill>
                <a:srgbClr val="000000"/>
              </a:solidFill>
              <a:latin typeface="Coda"/>
              <a:ea typeface="Coda"/>
              <a:cs typeface="Coda"/>
              <a:sym typeface="Coda"/>
            </a:endParaRPr>
          </a:p>
        </p:txBody>
      </p:sp>
      <p:pic>
        <p:nvPicPr>
          <p:cNvPr id="236" name="Google Shape;236;gd2016f8bef_1_2"/>
          <p:cNvPicPr preferRelativeResize="0"/>
          <p:nvPr/>
        </p:nvPicPr>
        <p:blipFill rotWithShape="1">
          <a:blip r:embed="rId5">
            <a:alphaModFix/>
          </a:blip>
          <a:srcRect b="16329"/>
          <a:stretch/>
        </p:blipFill>
        <p:spPr>
          <a:xfrm>
            <a:off x="2198213" y="4803525"/>
            <a:ext cx="19987584" cy="74471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18"/>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g11875096727_0_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
        <p:nvSpPr>
          <p:cNvPr id="247" name="Google Shape;247;g11875096727_0_3"/>
          <p:cNvSpPr txBox="1"/>
          <p:nvPr/>
        </p:nvSpPr>
        <p:spPr>
          <a:xfrm>
            <a:off x="2629201" y="208882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4.1 Requerimientos funcionales</a:t>
            </a:r>
            <a:endParaRPr sz="3900" b="0" i="0" u="none" strike="noStrike" cap="none">
              <a:solidFill>
                <a:srgbClr val="FB4C0F"/>
              </a:solidFill>
              <a:latin typeface="Coda"/>
              <a:ea typeface="Coda"/>
              <a:cs typeface="Coda"/>
              <a:sym typeface="Coda"/>
            </a:endParaRPr>
          </a:p>
        </p:txBody>
      </p:sp>
      <p:graphicFrame>
        <p:nvGraphicFramePr>
          <p:cNvPr id="248" name="Google Shape;248;g11875096727_0_3"/>
          <p:cNvGraphicFramePr/>
          <p:nvPr/>
        </p:nvGraphicFramePr>
        <p:xfrm>
          <a:off x="3920475" y="3734750"/>
          <a:ext cx="3000000" cy="3000000"/>
        </p:xfrm>
        <a:graphic>
          <a:graphicData uri="http://schemas.openxmlformats.org/drawingml/2006/table">
            <a:tbl>
              <a:tblPr>
                <a:noFill/>
                <a:tableStyleId>{D736BC14-1B12-463E-8378-6E497CE6841C}</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solidFill>
                            <a:schemeClr val="dk1"/>
                          </a:solidFill>
                          <a:latin typeface="Coda"/>
                          <a:ea typeface="Coda"/>
                          <a:cs typeface="Coda"/>
                          <a:sym typeface="Coda"/>
                        </a:rPr>
                        <a:t>Identificación del requerimiento: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s-CO" sz="2600" u="none" strike="noStrike" cap="none">
                          <a:latin typeface="Quicksand"/>
                          <a:ea typeface="Quicksand"/>
                          <a:cs typeface="Quicksand"/>
                          <a:sym typeface="Quicksand"/>
                        </a:rPr>
                        <a:t>RF01</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0"/>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Nombre del 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s-CO" sz="2600" u="none" strike="noStrike" cap="none">
                          <a:solidFill>
                            <a:schemeClr val="dk1"/>
                          </a:solidFill>
                          <a:latin typeface="Quicksand"/>
                          <a:ea typeface="Quicksand"/>
                          <a:cs typeface="Quicksand"/>
                          <a:sym typeface="Quicksand"/>
                        </a:rPr>
                        <a:t>Visualizar módulo de ayuda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1"/>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Características: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solidFill>
                            <a:schemeClr val="dk1"/>
                          </a:solidFill>
                          <a:latin typeface="Quicksand"/>
                          <a:ea typeface="Quicksand"/>
                          <a:cs typeface="Quicksand"/>
                          <a:sym typeface="Quicksand"/>
                        </a:rPr>
                        <a:t>Una persona o un usuario posee acceso al módulo de ayuda donde puede conocer de qué trata la página o adquirir instrucciones del cómo navegar por la misma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2"/>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Descripción del</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s-CO" sz="2600" u="none" strike="noStrike" cap="none">
                          <a:solidFill>
                            <a:schemeClr val="dk1"/>
                          </a:solidFill>
                          <a:latin typeface="Quicksand"/>
                          <a:ea typeface="Quicksand"/>
                          <a:cs typeface="Quicksand"/>
                          <a:sym typeface="Quicksand"/>
                        </a:rPr>
                        <a:t>El sistema remite a la persona o al usuario a una página determinada donde se encuentran las preguntas frecuentes, la sección de información de la empresa o la sección de guía para navegar en la página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3"/>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Requerimientos</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 funcionales:</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RNF01</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RNF02</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RNF04</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RNF06</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RNF10</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RNF11</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4"/>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Prioridad de</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s-CO" sz="2600" u="none" strike="noStrike" cap="none">
                          <a:solidFill>
                            <a:schemeClr val="dk1"/>
                          </a:solidFill>
                          <a:latin typeface="Quicksand"/>
                          <a:ea typeface="Quicksand"/>
                          <a:cs typeface="Quicksand"/>
                          <a:sym typeface="Quicksand"/>
                        </a:rPr>
                        <a:t>Alta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g1186ab15e86_0_4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
        <p:nvSpPr>
          <p:cNvPr id="254" name="Google Shape;254;g1186ab15e86_0_42"/>
          <p:cNvSpPr txBox="1"/>
          <p:nvPr/>
        </p:nvSpPr>
        <p:spPr>
          <a:xfrm>
            <a:off x="2629201" y="208882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4.1 Requerimientos funcionales</a:t>
            </a:r>
            <a:endParaRPr sz="3900" b="0" i="0" u="none" strike="noStrike" cap="none">
              <a:solidFill>
                <a:srgbClr val="FB4C0F"/>
              </a:solidFill>
              <a:latin typeface="Coda"/>
              <a:ea typeface="Coda"/>
              <a:cs typeface="Coda"/>
              <a:sym typeface="Coda"/>
            </a:endParaRPr>
          </a:p>
        </p:txBody>
      </p:sp>
      <p:graphicFrame>
        <p:nvGraphicFramePr>
          <p:cNvPr id="255" name="Google Shape;255;g1186ab15e86_0_42"/>
          <p:cNvGraphicFramePr/>
          <p:nvPr/>
        </p:nvGraphicFramePr>
        <p:xfrm>
          <a:off x="3920475" y="4361875"/>
          <a:ext cx="3000000" cy="3000000"/>
        </p:xfrm>
        <a:graphic>
          <a:graphicData uri="http://schemas.openxmlformats.org/drawingml/2006/table">
            <a:tbl>
              <a:tblPr>
                <a:noFill/>
                <a:tableStyleId>{D736BC14-1B12-463E-8378-6E497CE6841C}</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solidFill>
                            <a:schemeClr val="dk1"/>
                          </a:solidFill>
                          <a:latin typeface="Coda"/>
                          <a:ea typeface="Coda"/>
                          <a:cs typeface="Coda"/>
                          <a:sym typeface="Coda"/>
                        </a:rPr>
                        <a:t>Identificación del requerimiento: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RF02</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0"/>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Nombre del 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Registrar usuario</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1"/>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Características: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solidFill>
                            <a:schemeClr val="dk1"/>
                          </a:solidFill>
                          <a:latin typeface="Quicksand"/>
                          <a:ea typeface="Quicksand"/>
                          <a:cs typeface="Quicksand"/>
                          <a:sym typeface="Quicksand"/>
                        </a:rPr>
                        <a:t>Las personas deben suministrar la información pertinente para crear una cuenta</a:t>
                      </a:r>
                      <a:endParaRPr sz="260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600"/>
                        <a:buFont typeface="Arial"/>
                        <a:buNone/>
                      </a:pP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2"/>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Descripción del</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provee un formulario de registro con campos de información obligatorios donde una persona que ingrese por primera vez debe diligenciarlo</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3"/>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Requerimientos</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 funcionales:</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RNF01</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RNF02</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RNF03</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RNF04</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RNF07</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4"/>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Prioridad de</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Alta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
        <p:cNvGrpSpPr/>
        <p:nvPr/>
      </p:nvGrpSpPr>
      <p:grpSpPr>
        <a:xfrm>
          <a:off x="0" y="0"/>
          <a:ext cx="0" cy="0"/>
          <a:chOff x="0" y="0"/>
          <a:chExt cx="0" cy="0"/>
        </a:xfrm>
      </p:grpSpPr>
      <p:sp>
        <p:nvSpPr>
          <p:cNvPr id="38" name="Google Shape;38;p2"/>
          <p:cNvSpPr txBox="1"/>
          <p:nvPr/>
        </p:nvSpPr>
        <p:spPr>
          <a:xfrm>
            <a:off x="-826995" y="2120069"/>
            <a:ext cx="15452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CONTENIDOS</a:t>
            </a:r>
            <a:endParaRPr sz="1400" b="0" i="0" u="none" strike="noStrike" cap="none">
              <a:solidFill>
                <a:srgbClr val="000000"/>
              </a:solidFill>
              <a:latin typeface="Coda"/>
              <a:ea typeface="Coda"/>
              <a:cs typeface="Coda"/>
              <a:sym typeface="Coda"/>
            </a:endParaRPr>
          </a:p>
        </p:txBody>
      </p:sp>
      <p:sp>
        <p:nvSpPr>
          <p:cNvPr id="39" name="Google Shape;39;p2"/>
          <p:cNvSpPr txBox="1"/>
          <p:nvPr/>
        </p:nvSpPr>
        <p:spPr>
          <a:xfrm>
            <a:off x="2314750" y="4553625"/>
            <a:ext cx="9168900" cy="923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s-CO" sz="4500" b="0" i="0" u="none" strike="noStrike" cap="none">
                <a:solidFill>
                  <a:schemeClr val="dk1"/>
                </a:solidFill>
                <a:latin typeface="Coda"/>
                <a:ea typeface="Coda"/>
                <a:cs typeface="Coda"/>
                <a:sym typeface="Coda"/>
              </a:rPr>
              <a:t>1. Contextualización</a:t>
            </a:r>
            <a:endParaRPr sz="1900" b="0" i="0" u="none" strike="noStrike" cap="none">
              <a:solidFill>
                <a:srgbClr val="000000"/>
              </a:solidFill>
              <a:latin typeface="Coda"/>
              <a:ea typeface="Coda"/>
              <a:cs typeface="Coda"/>
              <a:sym typeface="Coda"/>
            </a:endParaRPr>
          </a:p>
          <a:p>
            <a:pPr marL="0" marR="0" lvl="0" indent="457200" algn="l"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1.1 Planteamiento y Problemática</a:t>
            </a:r>
            <a:endParaRPr sz="1400" b="0" i="0" u="none" strike="noStrike" cap="none">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rgbClr val="FF6D00"/>
              </a:buClr>
              <a:buSzPts val="4000"/>
              <a:buFont typeface="Arial"/>
              <a:buNone/>
            </a:pPr>
            <a:r>
              <a:rPr lang="es-CO" sz="4000" b="0" i="0" u="none" strike="noStrike" cap="none">
                <a:solidFill>
                  <a:schemeClr val="dk1"/>
                </a:solidFill>
                <a:latin typeface="Quicksand"/>
                <a:ea typeface="Quicksand"/>
                <a:cs typeface="Quicksand"/>
                <a:sym typeface="Quicksand"/>
              </a:rPr>
              <a:t>1.2 Pregunta problema</a:t>
            </a:r>
            <a:endParaRPr sz="1400" b="0" i="0" u="none" strike="noStrike" cap="none">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rgbClr val="FF6D00"/>
              </a:buClr>
              <a:buSzPts val="4000"/>
              <a:buFont typeface="Arial"/>
              <a:buNone/>
            </a:pPr>
            <a:r>
              <a:rPr lang="es-CO" sz="4000" b="0" i="0" u="none" strike="noStrike" cap="none">
                <a:solidFill>
                  <a:schemeClr val="dk1"/>
                </a:solidFill>
                <a:latin typeface="Quicksand"/>
                <a:ea typeface="Quicksand"/>
                <a:cs typeface="Quicksand"/>
                <a:sym typeface="Quicksand"/>
              </a:rPr>
              <a:t>1.3 Objetivo general</a:t>
            </a:r>
            <a:endParaRPr sz="14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4000"/>
              <a:buFont typeface="Arial"/>
              <a:buNone/>
            </a:pPr>
            <a:r>
              <a:rPr lang="es-CO" sz="4000" b="0" i="0" u="none" strike="noStrike" cap="none">
                <a:solidFill>
                  <a:schemeClr val="dk1"/>
                </a:solidFill>
                <a:latin typeface="Quicksand"/>
                <a:ea typeface="Quicksand"/>
                <a:cs typeface="Quicksand"/>
                <a:sym typeface="Quicksand"/>
              </a:rPr>
              <a:t>	1.4 Objetivos específicos</a:t>
            </a:r>
            <a:endParaRPr sz="1400" b="0" i="0" u="none" strike="noStrike" cap="none">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rgbClr val="FF6D00"/>
              </a:buClr>
              <a:buSzPts val="4000"/>
              <a:buFont typeface="Arial"/>
              <a:buNone/>
            </a:pPr>
            <a:r>
              <a:rPr lang="es-CO" sz="4000" b="0" i="0" u="none" strike="noStrike" cap="none">
                <a:solidFill>
                  <a:schemeClr val="dk1"/>
                </a:solidFill>
                <a:latin typeface="Quicksand"/>
                <a:ea typeface="Quicksand"/>
                <a:cs typeface="Quicksand"/>
                <a:sym typeface="Quicksand"/>
              </a:rPr>
              <a:t>1.5 Justificación</a:t>
            </a:r>
            <a:endParaRPr sz="14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4000"/>
              <a:buFont typeface="Arial"/>
              <a:buNone/>
            </a:pPr>
            <a:r>
              <a:rPr lang="es-CO" sz="4000" b="0" i="0" u="none" strike="noStrike" cap="none">
                <a:solidFill>
                  <a:schemeClr val="dk1"/>
                </a:solidFill>
                <a:latin typeface="Quicksand"/>
                <a:ea typeface="Quicksand"/>
                <a:cs typeface="Quicksand"/>
                <a:sym typeface="Quicksand"/>
              </a:rPr>
              <a:t>	1.6 Delimitación y alcance</a:t>
            </a:r>
            <a:endParaRPr sz="14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chemeClr val="dk1"/>
              </a:buClr>
              <a:buSzPts val="4000"/>
              <a:buFont typeface="Times New Roman"/>
              <a:buNone/>
            </a:pPr>
            <a:br>
              <a:rPr lang="es-CO" sz="4000" b="0" i="0" u="none" strike="noStrike" cap="none">
                <a:solidFill>
                  <a:schemeClr val="dk1"/>
                </a:solidFill>
                <a:latin typeface="Times New Roman"/>
                <a:ea typeface="Times New Roman"/>
                <a:cs typeface="Times New Roman"/>
                <a:sym typeface="Times New Roman"/>
              </a:rPr>
            </a:br>
            <a:r>
              <a:rPr lang="es-CO" sz="4500" b="0" i="0" u="none" strike="noStrike" cap="none">
                <a:solidFill>
                  <a:schemeClr val="dk1"/>
                </a:solidFill>
                <a:latin typeface="Coda"/>
                <a:ea typeface="Coda"/>
                <a:cs typeface="Coda"/>
                <a:sym typeface="Coda"/>
              </a:rPr>
              <a:t>2. Recolección de información</a:t>
            </a:r>
            <a:br>
              <a:rPr lang="es-CO" sz="4500" b="0" i="0" u="none" strike="noStrike" cap="none">
                <a:solidFill>
                  <a:schemeClr val="dk1"/>
                </a:solidFill>
                <a:latin typeface="Coda"/>
                <a:ea typeface="Coda"/>
                <a:cs typeface="Coda"/>
                <a:sym typeface="Coda"/>
              </a:rPr>
            </a:br>
            <a:br>
              <a:rPr lang="es-CO" sz="4500" b="0" i="0" u="none" strike="noStrike" cap="none">
                <a:solidFill>
                  <a:schemeClr val="dk1"/>
                </a:solidFill>
                <a:latin typeface="Coda"/>
                <a:ea typeface="Coda"/>
                <a:cs typeface="Coda"/>
                <a:sym typeface="Coda"/>
              </a:rPr>
            </a:br>
            <a:r>
              <a:rPr lang="es-CO" sz="4500" b="0" i="0" u="none" strike="noStrike" cap="none">
                <a:solidFill>
                  <a:schemeClr val="dk1"/>
                </a:solidFill>
                <a:latin typeface="Coda"/>
                <a:ea typeface="Coda"/>
                <a:cs typeface="Coda"/>
                <a:sym typeface="Coda"/>
              </a:rPr>
              <a:t>3. Mapas de proceso BPMN</a:t>
            </a:r>
            <a:endParaRPr sz="45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Arial"/>
                <a:ea typeface="Arial"/>
                <a:cs typeface="Arial"/>
                <a:sym typeface="Arial"/>
              </a:rPr>
              <a:t>	</a:t>
            </a:r>
            <a:r>
              <a:rPr lang="es-CO" sz="4000" b="0" i="0" u="none" strike="noStrike" cap="none">
                <a:solidFill>
                  <a:schemeClr val="dk1"/>
                </a:solidFill>
                <a:latin typeface="Quicksand"/>
                <a:ea typeface="Quicksand"/>
                <a:cs typeface="Quicksand"/>
                <a:sym typeface="Quicksand"/>
              </a:rPr>
              <a:t>3.1 BPMN Situación actual</a:t>
            </a:r>
            <a:endParaRPr sz="14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4000"/>
              <a:buFont typeface="Arial"/>
              <a:buNone/>
            </a:pPr>
            <a:r>
              <a:rPr lang="es-CO" sz="4000" b="0" i="0" u="none" strike="noStrike" cap="none">
                <a:solidFill>
                  <a:schemeClr val="dk1"/>
                </a:solidFill>
                <a:latin typeface="Quicksand"/>
                <a:ea typeface="Quicksand"/>
                <a:cs typeface="Quicksand"/>
                <a:sym typeface="Quicksand"/>
              </a:rPr>
              <a:t>	3.2 BPMN Propuesta</a:t>
            </a:r>
            <a:endParaRPr sz="45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br>
              <a:rPr lang="es-CO" sz="4000" b="0" i="0" u="none" strike="noStrike" cap="none">
                <a:solidFill>
                  <a:schemeClr val="dk1"/>
                </a:solidFill>
                <a:latin typeface="Arial"/>
                <a:ea typeface="Arial"/>
                <a:cs typeface="Arial"/>
                <a:sym typeface="Arial"/>
              </a:rPr>
            </a:br>
            <a:endParaRPr sz="1400" b="0" i="0" u="none" strike="noStrike" cap="none">
              <a:solidFill>
                <a:schemeClr val="dk1"/>
              </a:solidFill>
              <a:latin typeface="Quicksand"/>
              <a:ea typeface="Quicksand"/>
              <a:cs typeface="Quicksand"/>
              <a:sym typeface="Quicksand"/>
            </a:endParaRPr>
          </a:p>
        </p:txBody>
      </p:sp>
      <p:sp>
        <p:nvSpPr>
          <p:cNvPr id="40" name="Google Shape;40;p2"/>
          <p:cNvSpPr txBox="1"/>
          <p:nvPr/>
        </p:nvSpPr>
        <p:spPr>
          <a:xfrm>
            <a:off x="12698100" y="3484250"/>
            <a:ext cx="9966900" cy="108573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FF6D00"/>
              </a:buClr>
              <a:buSzPts val="4000"/>
              <a:buFont typeface="Arial"/>
              <a:buNone/>
            </a:pPr>
            <a:endParaRPr sz="40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chemeClr val="dk1"/>
              </a:buClr>
              <a:buSzPts val="3600"/>
              <a:buFont typeface="Arial"/>
              <a:buNone/>
            </a:pPr>
            <a:r>
              <a:rPr lang="es-CO" sz="4500" b="0" i="0" u="none" strike="noStrike" cap="none">
                <a:solidFill>
                  <a:schemeClr val="dk1"/>
                </a:solidFill>
                <a:latin typeface="Coda"/>
                <a:ea typeface="Coda"/>
                <a:cs typeface="Coda"/>
                <a:sym typeface="Coda"/>
              </a:rPr>
              <a:t>4. Requisitos específicos</a:t>
            </a:r>
            <a:endParaRPr sz="4500" b="0" i="0" u="none" strike="noStrike" cap="none">
              <a:solidFill>
                <a:srgbClr val="000000"/>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Times New Roman"/>
              <a:buNone/>
            </a:pPr>
            <a:r>
              <a:rPr lang="es-CO" sz="3200" b="0" i="0" u="none" strike="noStrike" cap="none">
                <a:solidFill>
                  <a:schemeClr val="dk1"/>
                </a:solidFill>
                <a:latin typeface="Times New Roman"/>
                <a:ea typeface="Times New Roman"/>
                <a:cs typeface="Times New Roman"/>
                <a:sym typeface="Times New Roman"/>
              </a:rPr>
              <a:t>	</a:t>
            </a:r>
            <a:r>
              <a:rPr lang="es-CO" sz="4000" b="0" i="0" u="none" strike="noStrike" cap="none">
                <a:solidFill>
                  <a:schemeClr val="dk1"/>
                </a:solidFill>
                <a:latin typeface="Quicksand"/>
                <a:ea typeface="Quicksand"/>
                <a:cs typeface="Quicksand"/>
                <a:sym typeface="Quicksand"/>
              </a:rPr>
              <a:t>4.1 Requerimientos funcionales</a:t>
            </a:r>
            <a:endParaRPr sz="40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3600"/>
              <a:buFont typeface="Arial"/>
              <a:buNone/>
            </a:pPr>
            <a:r>
              <a:rPr lang="es-CO" sz="4000" b="0" i="0" u="none" strike="noStrike" cap="none">
                <a:solidFill>
                  <a:schemeClr val="dk1"/>
                </a:solidFill>
                <a:latin typeface="Quicksand"/>
                <a:ea typeface="Quicksand"/>
                <a:cs typeface="Quicksand"/>
                <a:sym typeface="Quicksand"/>
              </a:rPr>
              <a:t>	4.2 Requerimientos no funcionales</a:t>
            </a:r>
            <a:br>
              <a:rPr lang="es-CO" sz="3600" b="0" i="0" u="none" strike="noStrike" cap="none">
                <a:solidFill>
                  <a:schemeClr val="dk1"/>
                </a:solidFill>
                <a:latin typeface="Quicksand"/>
                <a:ea typeface="Quicksand"/>
                <a:cs typeface="Quicksand"/>
                <a:sym typeface="Quicksand"/>
              </a:rPr>
            </a:br>
            <a:endParaRPr sz="3600" b="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chemeClr val="dk1"/>
              </a:buClr>
              <a:buSzPts val="4000"/>
              <a:buFont typeface="Arial"/>
              <a:buNone/>
            </a:pPr>
            <a:r>
              <a:rPr lang="es-CO" sz="4500" b="0" i="0" u="none" strike="noStrike" cap="none">
                <a:solidFill>
                  <a:schemeClr val="dk1"/>
                </a:solidFill>
                <a:latin typeface="Coda"/>
                <a:ea typeface="Coda"/>
                <a:cs typeface="Coda"/>
                <a:sym typeface="Coda"/>
              </a:rPr>
              <a:t>5. Modelo de Casos de Uso</a:t>
            </a:r>
            <a:br>
              <a:rPr lang="es-CO" sz="4500" b="0" i="0" u="none" strike="noStrike" cap="none">
                <a:solidFill>
                  <a:schemeClr val="dk1"/>
                </a:solidFill>
                <a:latin typeface="Nanum Gothic Coding"/>
                <a:ea typeface="Nanum Gothic Coding"/>
                <a:cs typeface="Nanum Gothic Coding"/>
                <a:sym typeface="Nanum Gothic Coding"/>
              </a:rPr>
            </a:br>
            <a:br>
              <a:rPr lang="es-CO" sz="4500" b="0" i="0" u="none" strike="noStrike" cap="none">
                <a:solidFill>
                  <a:schemeClr val="dk1"/>
                </a:solidFill>
                <a:latin typeface="Nanum Gothic Coding"/>
                <a:ea typeface="Nanum Gothic Coding"/>
                <a:cs typeface="Nanum Gothic Coding"/>
                <a:sym typeface="Nanum Gothic Coding"/>
              </a:rPr>
            </a:br>
            <a:r>
              <a:rPr lang="es-CO" sz="4500" b="0" i="0" u="none" strike="noStrike" cap="none">
                <a:solidFill>
                  <a:schemeClr val="dk1"/>
                </a:solidFill>
                <a:latin typeface="Coda"/>
                <a:ea typeface="Coda"/>
                <a:cs typeface="Coda"/>
                <a:sym typeface="Coda"/>
              </a:rPr>
              <a:t>6. Normalización</a:t>
            </a:r>
            <a:br>
              <a:rPr lang="es-CO" sz="4500" b="0" i="0" u="none" strike="noStrike" cap="none">
                <a:solidFill>
                  <a:schemeClr val="dk1"/>
                </a:solidFill>
                <a:latin typeface="Coda"/>
                <a:ea typeface="Coda"/>
                <a:cs typeface="Coda"/>
                <a:sym typeface="Coda"/>
              </a:rPr>
            </a:br>
            <a:br>
              <a:rPr lang="es-CO" sz="4500" b="0" i="0" u="none" strike="noStrike" cap="none">
                <a:solidFill>
                  <a:schemeClr val="dk1"/>
                </a:solidFill>
                <a:latin typeface="Coda"/>
                <a:ea typeface="Coda"/>
                <a:cs typeface="Coda"/>
                <a:sym typeface="Coda"/>
              </a:rPr>
            </a:br>
            <a:r>
              <a:rPr lang="es-CO" sz="4500" b="0" i="0" u="none" strike="noStrike" cap="none">
                <a:solidFill>
                  <a:schemeClr val="dk1"/>
                </a:solidFill>
                <a:latin typeface="Coda"/>
                <a:ea typeface="Coda"/>
                <a:cs typeface="Coda"/>
                <a:sym typeface="Coda"/>
              </a:rPr>
              <a:t> 7.  Modelo Entidad Relación y Modelo Relacional</a:t>
            </a:r>
            <a:br>
              <a:rPr lang="es-CO" sz="4500" b="0" i="0" u="none" strike="noStrike" cap="none">
                <a:solidFill>
                  <a:schemeClr val="dk1"/>
                </a:solidFill>
                <a:latin typeface="Coda"/>
                <a:ea typeface="Coda"/>
                <a:cs typeface="Coda"/>
                <a:sym typeface="Coda"/>
              </a:rPr>
            </a:br>
            <a:br>
              <a:rPr lang="es-CO" sz="4500" b="0" i="0" u="none" strike="noStrike" cap="none">
                <a:solidFill>
                  <a:schemeClr val="dk1"/>
                </a:solidFill>
                <a:latin typeface="Coda"/>
                <a:ea typeface="Coda"/>
                <a:cs typeface="Coda"/>
                <a:sym typeface="Coda"/>
              </a:rPr>
            </a:br>
            <a:r>
              <a:rPr lang="es-CO" sz="4500" b="0" i="0" u="none" strike="noStrike" cap="none">
                <a:solidFill>
                  <a:schemeClr val="dk1"/>
                </a:solidFill>
                <a:latin typeface="Coda"/>
                <a:ea typeface="Coda"/>
                <a:cs typeface="Coda"/>
                <a:sym typeface="Coda"/>
              </a:rPr>
              <a:t>8. Diccionario de datos</a:t>
            </a:r>
            <a:endParaRPr sz="45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g1186ab15e86_0_4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
        <p:nvSpPr>
          <p:cNvPr id="261" name="Google Shape;261;g1186ab15e86_0_48"/>
          <p:cNvSpPr txBox="1"/>
          <p:nvPr/>
        </p:nvSpPr>
        <p:spPr>
          <a:xfrm>
            <a:off x="2629201" y="208882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4.1 Requerimientos funcionales</a:t>
            </a:r>
            <a:endParaRPr sz="3900" b="0" i="0" u="none" strike="noStrike" cap="none">
              <a:solidFill>
                <a:srgbClr val="FB4C0F"/>
              </a:solidFill>
              <a:latin typeface="Coda"/>
              <a:ea typeface="Coda"/>
              <a:cs typeface="Coda"/>
              <a:sym typeface="Coda"/>
            </a:endParaRPr>
          </a:p>
        </p:txBody>
      </p:sp>
      <p:graphicFrame>
        <p:nvGraphicFramePr>
          <p:cNvPr id="262" name="Google Shape;262;g1186ab15e86_0_48"/>
          <p:cNvGraphicFramePr/>
          <p:nvPr/>
        </p:nvGraphicFramePr>
        <p:xfrm>
          <a:off x="3920475" y="3734750"/>
          <a:ext cx="3000000" cy="3000000"/>
        </p:xfrm>
        <a:graphic>
          <a:graphicData uri="http://schemas.openxmlformats.org/drawingml/2006/table">
            <a:tbl>
              <a:tblPr>
                <a:noFill/>
                <a:tableStyleId>{D736BC14-1B12-463E-8378-6E497CE6841C}</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solidFill>
                            <a:schemeClr val="dk1"/>
                          </a:solidFill>
                          <a:latin typeface="Coda"/>
                          <a:ea typeface="Coda"/>
                          <a:cs typeface="Coda"/>
                          <a:sym typeface="Coda"/>
                        </a:rPr>
                        <a:t>Identificación del requerimiento: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RF03</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0"/>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Nombre del 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Logear Usuario</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1"/>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Características: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solidFill>
                            <a:schemeClr val="dk1"/>
                          </a:solidFill>
                          <a:latin typeface="Quicksand"/>
                          <a:ea typeface="Quicksand"/>
                          <a:cs typeface="Quicksand"/>
                          <a:sym typeface="Quicksand"/>
                        </a:rPr>
                        <a:t>El usuario debe identificarse para tener acceso al sistema</a:t>
                      </a:r>
                      <a:endParaRPr sz="260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000000"/>
                        </a:buClr>
                        <a:buSzPts val="2600"/>
                        <a:buFont typeface="Arial"/>
                        <a:buNone/>
                      </a:pP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2"/>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Descripción del</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provee un formulario de inicio de sesión con campos obligatorios donde una persona debe diligenciar su usuario y contraseña.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3"/>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Requerimientos</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 funcionales:</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RNF01</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RNF02</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RNF03</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RNF04</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RNF05</a:t>
                      </a:r>
                      <a:endParaRPr sz="2600" u="none" strike="noStrike" cap="none">
                        <a:solidFill>
                          <a:schemeClr val="dk1"/>
                        </a:solidFill>
                        <a:latin typeface="Quicksand"/>
                        <a:ea typeface="Quicksand"/>
                        <a:cs typeface="Quicksand"/>
                        <a:sym typeface="Quicksand"/>
                      </a:endParaRPr>
                    </a:p>
                    <a:p>
                      <a:pPr marL="457200" marR="0" lvl="0" indent="-393700" algn="l" rtl="0">
                        <a:lnSpc>
                          <a:spcPct val="100000"/>
                        </a:lnSpc>
                        <a:spcBef>
                          <a:spcPts val="0"/>
                        </a:spcBef>
                        <a:spcAft>
                          <a:spcPts val="0"/>
                        </a:spcAft>
                        <a:buClr>
                          <a:schemeClr val="dk1"/>
                        </a:buClr>
                        <a:buSzPts val="2600"/>
                        <a:buFont typeface="Quicksand"/>
                        <a:buChar char="●"/>
                      </a:pPr>
                      <a:r>
                        <a:rPr lang="es-CO" sz="2600" u="none" strike="noStrike" cap="none">
                          <a:solidFill>
                            <a:schemeClr val="dk1"/>
                          </a:solidFill>
                          <a:latin typeface="Quicksand"/>
                          <a:ea typeface="Quicksand"/>
                          <a:cs typeface="Quicksand"/>
                          <a:sym typeface="Quicksand"/>
                        </a:rPr>
                        <a:t>RNF07</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4"/>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Prioridad de</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Alta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g1186ab15e86_0_36"/>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
        <p:nvSpPr>
          <p:cNvPr id="268" name="Google Shape;268;g1186ab15e86_0_36"/>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4.1 Requerimientos no  funcionales</a:t>
            </a:r>
            <a:endParaRPr sz="3900" b="0" i="0" u="none" strike="noStrike" cap="none">
              <a:solidFill>
                <a:srgbClr val="FB4C0F"/>
              </a:solidFill>
              <a:latin typeface="Coda"/>
              <a:ea typeface="Coda"/>
              <a:cs typeface="Coda"/>
              <a:sym typeface="Coda"/>
            </a:endParaRPr>
          </a:p>
        </p:txBody>
      </p:sp>
      <p:graphicFrame>
        <p:nvGraphicFramePr>
          <p:cNvPr id="269" name="Google Shape;269;g1186ab15e86_0_36"/>
          <p:cNvGraphicFramePr/>
          <p:nvPr/>
        </p:nvGraphicFramePr>
        <p:xfrm>
          <a:off x="3467550" y="5337450"/>
          <a:ext cx="3000000" cy="3000000"/>
        </p:xfrm>
        <a:graphic>
          <a:graphicData uri="http://schemas.openxmlformats.org/drawingml/2006/table">
            <a:tbl>
              <a:tblPr>
                <a:noFill/>
                <a:tableStyleId>{D736BC14-1B12-463E-8378-6E497CE6841C}</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solidFill>
                            <a:schemeClr val="dk1"/>
                          </a:solidFill>
                          <a:latin typeface="Coda"/>
                          <a:ea typeface="Coda"/>
                          <a:cs typeface="Coda"/>
                          <a:sym typeface="Coda"/>
                        </a:rPr>
                        <a:t>Identificación del requerimiento: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RNF01</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Nombre del 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Interfaz del sistema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1"/>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Características: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presenta una interfaz de usuario dinámica y sencilla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2"/>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Descripción del</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debe tener una interfaz sencilla y fácil de comprender por los usuarios o visitantes de la página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3"/>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Prioridad de</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Alta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g1186ab15e86_0_6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
        <p:nvSpPr>
          <p:cNvPr id="275" name="Google Shape;275;g1186ab15e86_0_63"/>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4.1 Requerimientos no  funcionales</a:t>
            </a:r>
            <a:endParaRPr sz="3900" b="0" i="0" u="none" strike="noStrike" cap="none">
              <a:solidFill>
                <a:srgbClr val="FB4C0F"/>
              </a:solidFill>
              <a:latin typeface="Coda"/>
              <a:ea typeface="Coda"/>
              <a:cs typeface="Coda"/>
              <a:sym typeface="Coda"/>
            </a:endParaRPr>
          </a:p>
        </p:txBody>
      </p:sp>
      <p:graphicFrame>
        <p:nvGraphicFramePr>
          <p:cNvPr id="276" name="Google Shape;276;g1186ab15e86_0_63"/>
          <p:cNvGraphicFramePr/>
          <p:nvPr/>
        </p:nvGraphicFramePr>
        <p:xfrm>
          <a:off x="3467550" y="5337450"/>
          <a:ext cx="3000000" cy="3000000"/>
        </p:xfrm>
        <a:graphic>
          <a:graphicData uri="http://schemas.openxmlformats.org/drawingml/2006/table">
            <a:tbl>
              <a:tblPr>
                <a:noFill/>
                <a:tableStyleId>{D736BC14-1B12-463E-8378-6E497CE6841C}</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solidFill>
                            <a:schemeClr val="dk1"/>
                          </a:solidFill>
                          <a:latin typeface="Coda"/>
                          <a:ea typeface="Coda"/>
                          <a:cs typeface="Coda"/>
                          <a:sym typeface="Coda"/>
                        </a:rPr>
                        <a:t>Identificación del requerimiento: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RNF02</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Nombre del 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Disponibilidad</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1"/>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Características: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Los usuarios tienen acceso al sistema las veinticuatro (24) horas del día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2"/>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Descripción del</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está diseñado para estar en línea, dado que, el usuario puede tener una necesidad en cualquier instante</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3"/>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Prioridad de</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Alta </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g1186ab15e86_0_6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4. Requisitos específicos</a:t>
            </a:r>
            <a:endParaRPr sz="1400" b="0" i="0" u="none" strike="noStrike" cap="none">
              <a:solidFill>
                <a:srgbClr val="000000"/>
              </a:solidFill>
              <a:latin typeface="Coda"/>
              <a:ea typeface="Coda"/>
              <a:cs typeface="Coda"/>
              <a:sym typeface="Coda"/>
            </a:endParaRPr>
          </a:p>
        </p:txBody>
      </p:sp>
      <p:sp>
        <p:nvSpPr>
          <p:cNvPr id="282" name="Google Shape;282;g1186ab15e86_0_69"/>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4.1 Requerimientos no  funcionales</a:t>
            </a:r>
            <a:endParaRPr sz="3900" b="0" i="0" u="none" strike="noStrike" cap="none">
              <a:solidFill>
                <a:srgbClr val="FB4C0F"/>
              </a:solidFill>
              <a:latin typeface="Coda"/>
              <a:ea typeface="Coda"/>
              <a:cs typeface="Coda"/>
              <a:sym typeface="Coda"/>
            </a:endParaRPr>
          </a:p>
        </p:txBody>
      </p:sp>
      <p:graphicFrame>
        <p:nvGraphicFramePr>
          <p:cNvPr id="283" name="Google Shape;283;g1186ab15e86_0_69"/>
          <p:cNvGraphicFramePr/>
          <p:nvPr/>
        </p:nvGraphicFramePr>
        <p:xfrm>
          <a:off x="3467550" y="5337450"/>
          <a:ext cx="3000000" cy="3000000"/>
        </p:xfrm>
        <a:graphic>
          <a:graphicData uri="http://schemas.openxmlformats.org/drawingml/2006/table">
            <a:tbl>
              <a:tblPr>
                <a:noFill/>
                <a:tableStyleId>{D736BC14-1B12-463E-8378-6E497CE6841C}</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solidFill>
                            <a:schemeClr val="dk1"/>
                          </a:solidFill>
                          <a:latin typeface="Coda"/>
                          <a:ea typeface="Coda"/>
                          <a:cs typeface="Coda"/>
                          <a:sym typeface="Coda"/>
                        </a:rPr>
                        <a:t>Identificación del requerimiento: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RNF03</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Nombre del 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Soporte</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1"/>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Características: </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retiene los datos suministrados por parte de los usuarios en una BD</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2"/>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Descripción del</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El sistema almacena la información del usuario que ha sido suministrada mediante el formulario de registro, el agendamiento de citas y las acciones ejecutadas dentro del software</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3"/>
                  </a:ext>
                </a:extLst>
              </a:tr>
              <a:tr h="985000">
                <a:tc>
                  <a:txBody>
                    <a:bodyPr/>
                    <a:lstStyle/>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Prioridad de</a:t>
                      </a:r>
                      <a:endParaRPr sz="3500" u="none" strike="noStrike" cap="none">
                        <a:latin typeface="Coda"/>
                        <a:ea typeface="Coda"/>
                        <a:cs typeface="Coda"/>
                        <a:sym typeface="Coda"/>
                      </a:endParaRPr>
                    </a:p>
                    <a:p>
                      <a:pPr marL="0" marR="0" lvl="0" indent="0" algn="l" rtl="0">
                        <a:lnSpc>
                          <a:spcPct val="100000"/>
                        </a:lnSpc>
                        <a:spcBef>
                          <a:spcPts val="0"/>
                        </a:spcBef>
                        <a:spcAft>
                          <a:spcPts val="0"/>
                        </a:spcAft>
                        <a:buClr>
                          <a:srgbClr val="000000"/>
                        </a:buClr>
                        <a:buSzPts val="3500"/>
                        <a:buFont typeface="Arial"/>
                        <a:buNone/>
                      </a:pPr>
                      <a:r>
                        <a:rPr lang="es-CO" sz="3500" u="none" strike="noStrike" cap="none">
                          <a:latin typeface="Coda"/>
                          <a:ea typeface="Coda"/>
                          <a:cs typeface="Coda"/>
                          <a:sym typeface="Coda"/>
                        </a:rPr>
                        <a:t>requerimiento:</a:t>
                      </a:r>
                      <a:endParaRPr sz="3500" u="none" strike="noStrike" cap="none">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marR="0" lvl="0" indent="0" algn="l" rtl="0">
                        <a:lnSpc>
                          <a:spcPct val="100000"/>
                        </a:lnSpc>
                        <a:spcBef>
                          <a:spcPts val="0"/>
                        </a:spcBef>
                        <a:spcAft>
                          <a:spcPts val="0"/>
                        </a:spcAft>
                        <a:buClr>
                          <a:srgbClr val="000000"/>
                        </a:buClr>
                        <a:buSzPts val="2600"/>
                        <a:buFont typeface="Arial"/>
                        <a:buNone/>
                      </a:pPr>
                      <a:r>
                        <a:rPr lang="es-CO" sz="2600" u="none" strike="noStrike" cap="none">
                          <a:latin typeface="Quicksand"/>
                          <a:ea typeface="Quicksand"/>
                          <a:cs typeface="Quicksand"/>
                          <a:sym typeface="Quicksand"/>
                        </a:rPr>
                        <a:t>Alta</a:t>
                      </a:r>
                      <a:endParaRPr sz="2600" u="none" strike="noStrike" cap="none">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sp>
        <p:nvSpPr>
          <p:cNvPr id="288" name="Google Shape;288;p20"/>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5. Modelo de Casos de Uso</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sp>
        <p:nvSpPr>
          <p:cNvPr id="293" name="Google Shape;293;p1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5. Modelo de Casos de Uso</a:t>
            </a:r>
            <a:endParaRPr sz="1400" b="0" i="0" u="none" strike="noStrike" cap="none">
              <a:solidFill>
                <a:srgbClr val="000000"/>
              </a:solidFill>
              <a:latin typeface="Coda"/>
              <a:ea typeface="Coda"/>
              <a:cs typeface="Coda"/>
              <a:sym typeface="Coda"/>
            </a:endParaRPr>
          </a:p>
        </p:txBody>
      </p:sp>
      <p:sp>
        <p:nvSpPr>
          <p:cNvPr id="294" name="Google Shape;294;p19"/>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5. Modelo de Casos de Uso</a:t>
            </a:r>
            <a:endParaRPr sz="3900" b="0" i="0" u="none" strike="noStrike" cap="none">
              <a:solidFill>
                <a:srgbClr val="FB4C0F"/>
              </a:solidFill>
              <a:latin typeface="Coda"/>
              <a:ea typeface="Coda"/>
              <a:cs typeface="Coda"/>
              <a:sym typeface="Coda"/>
            </a:endParaRPr>
          </a:p>
        </p:txBody>
      </p:sp>
      <p:sp>
        <p:nvSpPr>
          <p:cNvPr id="295" name="Google Shape;295;p19"/>
          <p:cNvSpPr txBox="1"/>
          <p:nvPr/>
        </p:nvSpPr>
        <p:spPr>
          <a:xfrm>
            <a:off x="3667350" y="5628100"/>
            <a:ext cx="17049300" cy="63012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La fundación Arcángeles, requiere de un sistema de información que le permita a sus pacientes gestionar sus citas médicas como a su vez visualizar sus diagnósticos médicos subidos por un terapeuta. Cabe destacar, el paciente de dicha fundación deberá identificarse o registrarse para tener acceso a los servicios con relación al agendamiento de citas o visualización de informes médicos. También, el sistema proveerá un módulo de ayuda para el paciente o persona que lo necesite con el objetivo de orientarlo con relación al funcionamiento de la página. Por otro lado, en el caso de que se presente algún inconveniente o asunto en específico, se puede presentar una PQRSF.</a:t>
            </a:r>
            <a:endParaRPr sz="4000" b="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2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5. Modelo de Casos de Uso</a:t>
            </a:r>
            <a:endParaRPr sz="1400" b="0" i="0" u="none" strike="noStrike" cap="none">
              <a:solidFill>
                <a:srgbClr val="000000"/>
              </a:solidFill>
              <a:latin typeface="Coda"/>
              <a:ea typeface="Coda"/>
              <a:cs typeface="Coda"/>
              <a:sym typeface="Coda"/>
            </a:endParaRPr>
          </a:p>
        </p:txBody>
      </p:sp>
      <p:sp>
        <p:nvSpPr>
          <p:cNvPr id="301" name="Google Shape;301;p21"/>
          <p:cNvSpPr txBox="1"/>
          <p:nvPr/>
        </p:nvSpPr>
        <p:spPr>
          <a:xfrm>
            <a:off x="2458300" y="7389200"/>
            <a:ext cx="9733800" cy="96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Gestión de citas médicas</a:t>
            </a:r>
            <a:endParaRPr sz="3900" b="0" i="0" u="none" strike="noStrike" cap="none">
              <a:solidFill>
                <a:srgbClr val="FB4C0F"/>
              </a:solidFill>
              <a:latin typeface="Coda"/>
              <a:ea typeface="Coda"/>
              <a:cs typeface="Coda"/>
              <a:sym typeface="Coda"/>
            </a:endParaRPr>
          </a:p>
        </p:txBody>
      </p:sp>
      <p:sp>
        <p:nvSpPr>
          <p:cNvPr id="302" name="Google Shape;302;p21"/>
          <p:cNvSpPr txBox="1"/>
          <p:nvPr/>
        </p:nvSpPr>
        <p:spPr>
          <a:xfrm>
            <a:off x="2458300" y="10353150"/>
            <a:ext cx="9044100" cy="206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Diagrama realizado en StarUML, enlace:</a:t>
            </a:r>
            <a:br>
              <a:rPr lang="es-CO" sz="3200" b="0" i="0" u="none" strike="noStrike" cap="none">
                <a:solidFill>
                  <a:schemeClr val="dk1"/>
                </a:solidFill>
                <a:latin typeface="Coda"/>
                <a:ea typeface="Coda"/>
                <a:cs typeface="Coda"/>
                <a:sym typeface="Coda"/>
              </a:rPr>
            </a:b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https://drive.google.com/file/d/1X1F_KJe2EXv9q_o47oWgIf-nMzQ14eZT/view</a:t>
            </a:r>
            <a:endParaRPr sz="1400" b="0" i="0" u="none" strike="noStrike" cap="none">
              <a:solidFill>
                <a:schemeClr val="accent1"/>
              </a:solidFill>
              <a:latin typeface="Coda"/>
              <a:ea typeface="Coda"/>
              <a:cs typeface="Coda"/>
              <a:sym typeface="Coda"/>
            </a:endParaRPr>
          </a:p>
        </p:txBody>
      </p:sp>
      <p:pic>
        <p:nvPicPr>
          <p:cNvPr id="303" name="Google Shape;303;p21"/>
          <p:cNvPicPr preferRelativeResize="0"/>
          <p:nvPr/>
        </p:nvPicPr>
        <p:blipFill rotWithShape="1">
          <a:blip r:embed="rId5">
            <a:alphaModFix/>
          </a:blip>
          <a:srcRect/>
          <a:stretch/>
        </p:blipFill>
        <p:spPr>
          <a:xfrm>
            <a:off x="12192100" y="2660175"/>
            <a:ext cx="10017900" cy="10427700"/>
          </a:xfrm>
          <a:prstGeom prst="roundRect">
            <a:avLst>
              <a:gd name="adj" fmla="val 5693"/>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g11a69286fb9_1_4"/>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5. Modelo de Casos de Uso</a:t>
            </a:r>
            <a:endParaRPr sz="1400" b="0" i="0" u="none" strike="noStrike" cap="none">
              <a:solidFill>
                <a:srgbClr val="000000"/>
              </a:solidFill>
              <a:latin typeface="Coda"/>
              <a:ea typeface="Coda"/>
              <a:cs typeface="Coda"/>
              <a:sym typeface="Coda"/>
            </a:endParaRPr>
          </a:p>
        </p:txBody>
      </p:sp>
      <p:sp>
        <p:nvSpPr>
          <p:cNvPr id="309" name="Google Shape;309;g11a69286fb9_1_4"/>
          <p:cNvSpPr txBox="1"/>
          <p:nvPr/>
        </p:nvSpPr>
        <p:spPr>
          <a:xfrm>
            <a:off x="-3097850" y="9397825"/>
            <a:ext cx="85932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endParaRPr sz="3900" b="0" i="0" u="none" strike="noStrike" cap="none">
              <a:solidFill>
                <a:srgbClr val="FB4C0F"/>
              </a:solidFill>
              <a:latin typeface="Coda"/>
              <a:ea typeface="Coda"/>
              <a:cs typeface="Coda"/>
              <a:sym typeface="Coda"/>
            </a:endParaRPr>
          </a:p>
        </p:txBody>
      </p:sp>
      <p:sp>
        <p:nvSpPr>
          <p:cNvPr id="310" name="Google Shape;310;g11a69286fb9_1_4"/>
          <p:cNvSpPr txBox="1"/>
          <p:nvPr/>
        </p:nvSpPr>
        <p:spPr>
          <a:xfrm>
            <a:off x="2720775" y="9638225"/>
            <a:ext cx="75438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Enlace:</a:t>
            </a:r>
            <a:endParaRPr sz="32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b="0" i="0" u="sng" strike="noStrike" cap="none">
                <a:solidFill>
                  <a:schemeClr val="hlink"/>
                </a:solidFill>
                <a:latin typeface="Coda"/>
                <a:ea typeface="Coda"/>
                <a:cs typeface="Coda"/>
                <a:sym typeface="Coda"/>
                <a:hlinkClick r:id="rId4"/>
              </a:rPr>
              <a:t>https://acortar.link/NiRWEI</a:t>
            </a:r>
            <a:endParaRPr sz="3200" b="0" i="0" u="none" strike="noStrike" cap="none">
              <a:solidFill>
                <a:schemeClr val="dk1"/>
              </a:solidFill>
              <a:latin typeface="Coda"/>
              <a:ea typeface="Coda"/>
              <a:cs typeface="Coda"/>
              <a:sym typeface="Coda"/>
            </a:endParaRPr>
          </a:p>
        </p:txBody>
      </p:sp>
      <p:sp>
        <p:nvSpPr>
          <p:cNvPr id="311" name="Google Shape;311;g11a69286fb9_1_4"/>
          <p:cNvSpPr txBox="1"/>
          <p:nvPr/>
        </p:nvSpPr>
        <p:spPr>
          <a:xfrm>
            <a:off x="1625775" y="5748775"/>
            <a:ext cx="9733800" cy="184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Formato de Caso de uso Extendido</a:t>
            </a:r>
            <a:endParaRPr sz="3900" b="0" i="0" u="none" strike="noStrike" cap="none">
              <a:solidFill>
                <a:srgbClr val="FB4C0F"/>
              </a:solidFill>
              <a:latin typeface="Coda"/>
              <a:ea typeface="Coda"/>
              <a:cs typeface="Coda"/>
              <a:sym typeface="Coda"/>
            </a:endParaRPr>
          </a:p>
        </p:txBody>
      </p:sp>
      <p:pic>
        <p:nvPicPr>
          <p:cNvPr id="312" name="Google Shape;312;g11a69286fb9_1_4"/>
          <p:cNvPicPr preferRelativeResize="0"/>
          <p:nvPr/>
        </p:nvPicPr>
        <p:blipFill rotWithShape="1">
          <a:blip r:embed="rId5">
            <a:alphaModFix/>
          </a:blip>
          <a:srcRect/>
          <a:stretch/>
        </p:blipFill>
        <p:spPr>
          <a:xfrm>
            <a:off x="12455451" y="2040650"/>
            <a:ext cx="8389200" cy="11666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g11a7b497340_0_0"/>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6. Normalización</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g11a7b497340_0_1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6. Normalización</a:t>
            </a:r>
            <a:endParaRPr sz="1400" b="0" i="0" u="none" strike="noStrike" cap="none">
              <a:solidFill>
                <a:srgbClr val="000000"/>
              </a:solidFill>
              <a:latin typeface="Coda"/>
              <a:ea typeface="Coda"/>
              <a:cs typeface="Coda"/>
              <a:sym typeface="Coda"/>
            </a:endParaRPr>
          </a:p>
        </p:txBody>
      </p:sp>
      <p:sp>
        <p:nvSpPr>
          <p:cNvPr id="323" name="Google Shape;323;g11a7b497340_0_12"/>
          <p:cNvSpPr txBox="1"/>
          <p:nvPr/>
        </p:nvSpPr>
        <p:spPr>
          <a:xfrm>
            <a:off x="3284850" y="10724400"/>
            <a:ext cx="178143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Para una mejor visualización, dar clic en el siguiente enlace:</a:t>
            </a: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https://docs.google.com/spreadsheets/d/e/2PACX-1vRbAjuB-2FbmJ5vC82UrY2iRqNvm5NqcFCHrxrsY-7qv5MZlvdGOJkarAyc5_mNPw/pubhtml</a:t>
            </a: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pic>
        <p:nvPicPr>
          <p:cNvPr id="324" name="Google Shape;324;g11a7b497340_0_12"/>
          <p:cNvPicPr preferRelativeResize="0"/>
          <p:nvPr/>
        </p:nvPicPr>
        <p:blipFill rotWithShape="1">
          <a:blip r:embed="rId5">
            <a:alphaModFix/>
          </a:blip>
          <a:srcRect/>
          <a:stretch/>
        </p:blipFill>
        <p:spPr>
          <a:xfrm>
            <a:off x="3284850" y="4666888"/>
            <a:ext cx="17814300" cy="4930800"/>
          </a:xfrm>
          <a:prstGeom prst="roundRect">
            <a:avLst>
              <a:gd name="adj" fmla="val 8489"/>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
        <p:cNvGrpSpPr/>
        <p:nvPr/>
      </p:nvGrpSpPr>
      <p:grpSpPr>
        <a:xfrm>
          <a:off x="0" y="0"/>
          <a:ext cx="0" cy="0"/>
          <a:chOff x="0" y="0"/>
          <a:chExt cx="0" cy="0"/>
        </a:xfrm>
      </p:grpSpPr>
      <p:sp>
        <p:nvSpPr>
          <p:cNvPr id="45" name="Google Shape;45;g120c791bd32_1_0"/>
          <p:cNvSpPr txBox="1"/>
          <p:nvPr/>
        </p:nvSpPr>
        <p:spPr>
          <a:xfrm>
            <a:off x="-826995" y="2120069"/>
            <a:ext cx="15452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CONTENIDOS</a:t>
            </a:r>
            <a:endParaRPr sz="1400" b="0" i="0" u="none" strike="noStrike" cap="none">
              <a:solidFill>
                <a:srgbClr val="000000"/>
              </a:solidFill>
              <a:latin typeface="Coda"/>
              <a:ea typeface="Coda"/>
              <a:cs typeface="Coda"/>
              <a:sym typeface="Coda"/>
            </a:endParaRPr>
          </a:p>
        </p:txBody>
      </p:sp>
      <p:sp>
        <p:nvSpPr>
          <p:cNvPr id="46" name="Google Shape;46;g120c791bd32_1_0"/>
          <p:cNvSpPr txBox="1"/>
          <p:nvPr/>
        </p:nvSpPr>
        <p:spPr>
          <a:xfrm>
            <a:off x="3805500" y="4066300"/>
            <a:ext cx="8386500" cy="83793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FF6D00"/>
              </a:buClr>
              <a:buSzPts val="4000"/>
              <a:buFont typeface="Arial"/>
              <a:buNone/>
            </a:pPr>
            <a:endParaRPr sz="4000" b="0" i="0" u="none" strike="noStrike" cap="none">
              <a:solidFill>
                <a:schemeClr val="dk1"/>
              </a:solidFill>
              <a:latin typeface="Quicksand"/>
              <a:ea typeface="Quicksand"/>
              <a:cs typeface="Quicksand"/>
              <a:sym typeface="Quicksand"/>
            </a:endParaRPr>
          </a:p>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9.Diagrama de Clases </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10.Mockups </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11. Diagrama de Gantt </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12. Diagrama de Despliegue</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 </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13. Versionamiento </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endParaRPr sz="4500">
              <a:solidFill>
                <a:schemeClr val="dk1"/>
              </a:solidFill>
              <a:latin typeface="Coda"/>
              <a:ea typeface="Coda"/>
              <a:cs typeface="Coda"/>
              <a:sym typeface="Cod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8"/>
        <p:cNvGrpSpPr/>
        <p:nvPr/>
      </p:nvGrpSpPr>
      <p:grpSpPr>
        <a:xfrm>
          <a:off x="0" y="0"/>
          <a:ext cx="0" cy="0"/>
          <a:chOff x="0" y="0"/>
          <a:chExt cx="0" cy="0"/>
        </a:xfrm>
      </p:grpSpPr>
      <p:sp>
        <p:nvSpPr>
          <p:cNvPr id="329" name="Google Shape;329;g11a7b497340_0_4"/>
          <p:cNvSpPr txBox="1"/>
          <p:nvPr/>
        </p:nvSpPr>
        <p:spPr>
          <a:xfrm>
            <a:off x="1821438" y="6134748"/>
            <a:ext cx="20741100" cy="3478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7. Modelo Entidad Relación y Modelo Relacional</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g11ecc548376_0_0"/>
          <p:cNvSpPr txBox="1"/>
          <p:nvPr/>
        </p:nvSpPr>
        <p:spPr>
          <a:xfrm>
            <a:off x="3642876" y="827503"/>
            <a:ext cx="19125600" cy="58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rgbClr val="000000"/>
                </a:solidFill>
                <a:latin typeface="Coda"/>
                <a:ea typeface="Coda"/>
                <a:cs typeface="Coda"/>
                <a:sym typeface="Coda"/>
              </a:rPr>
              <a:t>7. Modelo Entidad Relación y Modelo Relacional</a:t>
            </a:r>
            <a:endParaRPr sz="3200" b="0" i="0" u="none" strike="noStrike" cap="none">
              <a:solidFill>
                <a:srgbClr val="000000"/>
              </a:solidFill>
              <a:latin typeface="Coda"/>
              <a:ea typeface="Coda"/>
              <a:cs typeface="Coda"/>
              <a:sym typeface="Coda"/>
            </a:endParaRPr>
          </a:p>
        </p:txBody>
      </p:sp>
      <p:sp>
        <p:nvSpPr>
          <p:cNvPr id="335" name="Google Shape;335;g11ecc548376_0_0"/>
          <p:cNvSpPr txBox="1"/>
          <p:nvPr/>
        </p:nvSpPr>
        <p:spPr>
          <a:xfrm>
            <a:off x="2302125" y="7389200"/>
            <a:ext cx="8526600" cy="96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Entidad relación</a:t>
            </a:r>
            <a:endParaRPr sz="3900" b="0" i="0" u="none" strike="noStrike" cap="none">
              <a:solidFill>
                <a:srgbClr val="FB4C0F"/>
              </a:solidFill>
              <a:latin typeface="Coda"/>
              <a:ea typeface="Coda"/>
              <a:cs typeface="Coda"/>
              <a:sym typeface="Coda"/>
            </a:endParaRPr>
          </a:p>
        </p:txBody>
      </p:sp>
      <p:sp>
        <p:nvSpPr>
          <p:cNvPr id="336" name="Google Shape;336;g11ecc548376_0_0"/>
          <p:cNvSpPr txBox="1"/>
          <p:nvPr/>
        </p:nvSpPr>
        <p:spPr>
          <a:xfrm>
            <a:off x="2228025" y="10324025"/>
            <a:ext cx="86748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Modelo relacional realizado en Dia, enlace:</a:t>
            </a:r>
            <a:endParaRPr sz="3200" b="0" i="0" u="none" strike="noStrike" cap="none">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u="sng">
                <a:solidFill>
                  <a:schemeClr val="hlink"/>
                </a:solidFill>
                <a:latin typeface="Coda"/>
                <a:ea typeface="Coda"/>
                <a:cs typeface="Coda"/>
                <a:sym typeface="Coda"/>
                <a:hlinkClick r:id="rId4"/>
              </a:rPr>
              <a:t>https://drive.google.com/file/d/1BDf5UUTAEbECgm2L0KtAqmQgOEgva7kS/view</a:t>
            </a: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pic>
        <p:nvPicPr>
          <p:cNvPr id="337" name="Google Shape;337;g11ecc548376_0_0"/>
          <p:cNvPicPr preferRelativeResize="0"/>
          <p:nvPr/>
        </p:nvPicPr>
        <p:blipFill rotWithShape="1">
          <a:blip r:embed="rId5">
            <a:alphaModFix/>
          </a:blip>
          <a:srcRect l="11388" r="25864"/>
          <a:stretch/>
        </p:blipFill>
        <p:spPr>
          <a:xfrm>
            <a:off x="11167700" y="4011375"/>
            <a:ext cx="11175000" cy="7725300"/>
          </a:xfrm>
          <a:prstGeom prst="roundRect">
            <a:avLst>
              <a:gd name="adj" fmla="val 6600"/>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g11ec365c293_0_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rgbClr val="000000"/>
                </a:solidFill>
                <a:latin typeface="Coda"/>
                <a:ea typeface="Coda"/>
                <a:cs typeface="Coda"/>
                <a:sym typeface="Coda"/>
              </a:rPr>
              <a:t>7. Modelo Entidad Relación y Modelo Relacional</a:t>
            </a:r>
            <a:endParaRPr sz="3200" b="0" i="0" u="none" strike="noStrike" cap="none">
              <a:solidFill>
                <a:srgbClr val="000000"/>
              </a:solidFill>
              <a:latin typeface="Coda"/>
              <a:ea typeface="Coda"/>
              <a:cs typeface="Coda"/>
              <a:sym typeface="Coda"/>
            </a:endParaRPr>
          </a:p>
        </p:txBody>
      </p:sp>
      <p:sp>
        <p:nvSpPr>
          <p:cNvPr id="343" name="Google Shape;343;g11ec365c293_0_0"/>
          <p:cNvSpPr txBox="1"/>
          <p:nvPr/>
        </p:nvSpPr>
        <p:spPr>
          <a:xfrm>
            <a:off x="2302125" y="7389188"/>
            <a:ext cx="8526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Modelo Relacional</a:t>
            </a:r>
            <a:endParaRPr sz="3900" b="0" i="0" u="none" strike="noStrike" cap="none">
              <a:solidFill>
                <a:srgbClr val="FB4C0F"/>
              </a:solidFill>
              <a:latin typeface="Coda"/>
              <a:ea typeface="Coda"/>
              <a:cs typeface="Coda"/>
              <a:sym typeface="Coda"/>
            </a:endParaRPr>
          </a:p>
        </p:txBody>
      </p:sp>
      <p:sp>
        <p:nvSpPr>
          <p:cNvPr id="344" name="Google Shape;344;g11ec365c293_0_0"/>
          <p:cNvSpPr txBox="1"/>
          <p:nvPr/>
        </p:nvSpPr>
        <p:spPr>
          <a:xfrm>
            <a:off x="2527275" y="10663838"/>
            <a:ext cx="8674800" cy="227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Modelo relacional realizado en Workbench, enlace:</a:t>
            </a: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https://drive.google.com/file/d/1_IFnJh_BLUt1VM-2j8UURuN1j5-vLYna/view</a:t>
            </a: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pic>
        <p:nvPicPr>
          <p:cNvPr id="345" name="Google Shape;345;g11ec365c293_0_0"/>
          <p:cNvPicPr preferRelativeResize="0"/>
          <p:nvPr/>
        </p:nvPicPr>
        <p:blipFill>
          <a:blip r:embed="rId5">
            <a:alphaModFix/>
          </a:blip>
          <a:stretch>
            <a:fillRect/>
          </a:stretch>
        </p:blipFill>
        <p:spPr>
          <a:xfrm>
            <a:off x="12042375" y="2806250"/>
            <a:ext cx="10282500" cy="10135500"/>
          </a:xfrm>
          <a:prstGeom prst="roundRect">
            <a:avLst>
              <a:gd name="adj" fmla="val 9192"/>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g11a7b497340_0_8"/>
          <p:cNvSpPr txBox="1"/>
          <p:nvPr/>
        </p:nvSpPr>
        <p:spPr>
          <a:xfrm>
            <a:off x="1821438" y="61347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8. Diccionario de Datos</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g11a7b497340_0_2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8. Diccionario de Datos</a:t>
            </a:r>
            <a:endParaRPr sz="1400" b="0" i="0" u="none" strike="noStrike" cap="none">
              <a:solidFill>
                <a:srgbClr val="000000"/>
              </a:solidFill>
              <a:latin typeface="Coda"/>
              <a:ea typeface="Coda"/>
              <a:cs typeface="Coda"/>
              <a:sym typeface="Coda"/>
            </a:endParaRPr>
          </a:p>
        </p:txBody>
      </p:sp>
      <p:sp>
        <p:nvSpPr>
          <p:cNvPr id="356" name="Google Shape;356;g11a7b497340_0_20"/>
          <p:cNvSpPr txBox="1"/>
          <p:nvPr/>
        </p:nvSpPr>
        <p:spPr>
          <a:xfrm>
            <a:off x="3051775" y="11523475"/>
            <a:ext cx="178143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Diccionario de datos realizado en Workbench, enlace:</a:t>
            </a: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https://hernanto.github.io/Proyecto-Arc-ngeles/Version%204/Modelo%20relacional/Diccionario/Fundacion.html</a:t>
            </a: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pic>
        <p:nvPicPr>
          <p:cNvPr id="357" name="Google Shape;357;g11a7b497340_0_20"/>
          <p:cNvPicPr preferRelativeResize="0"/>
          <p:nvPr/>
        </p:nvPicPr>
        <p:blipFill rotWithShape="1">
          <a:blip r:embed="rId5">
            <a:alphaModFix/>
          </a:blip>
          <a:srcRect/>
          <a:stretch/>
        </p:blipFill>
        <p:spPr>
          <a:xfrm>
            <a:off x="4344312" y="3232300"/>
            <a:ext cx="15229200" cy="7995900"/>
          </a:xfrm>
          <a:prstGeom prst="roundRect">
            <a:avLst>
              <a:gd name="adj" fmla="val 3257"/>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g1205597b1e3_0_0"/>
          <p:cNvSpPr txBox="1"/>
          <p:nvPr/>
        </p:nvSpPr>
        <p:spPr>
          <a:xfrm>
            <a:off x="1821438" y="61347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9</a:t>
            </a:r>
            <a:r>
              <a:rPr lang="es-CO" sz="11000" b="0" i="0" u="none" strike="noStrike" cap="none">
                <a:solidFill>
                  <a:srgbClr val="FF6D00"/>
                </a:solidFill>
                <a:latin typeface="Coda"/>
                <a:ea typeface="Coda"/>
                <a:cs typeface="Coda"/>
                <a:sym typeface="Coda"/>
              </a:rPr>
              <a:t>. </a:t>
            </a:r>
            <a:r>
              <a:rPr lang="es-CO" sz="11000">
                <a:solidFill>
                  <a:srgbClr val="FF6D00"/>
                </a:solidFill>
                <a:latin typeface="Coda"/>
                <a:ea typeface="Coda"/>
                <a:cs typeface="Coda"/>
                <a:sym typeface="Coda"/>
              </a:rPr>
              <a:t>Diagrama de Clases</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g1205597b1e3_0_4"/>
          <p:cNvSpPr txBox="1"/>
          <p:nvPr/>
        </p:nvSpPr>
        <p:spPr>
          <a:xfrm>
            <a:off x="2228025" y="10324025"/>
            <a:ext cx="86748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de clases en StarUml</a:t>
            </a:r>
            <a:r>
              <a:rPr lang="es-CO" sz="3200" b="0" i="0" u="none" strike="noStrike" cap="none">
                <a:solidFill>
                  <a:schemeClr val="dk1"/>
                </a:solidFill>
                <a:latin typeface="Coda"/>
                <a:ea typeface="Coda"/>
                <a:cs typeface="Coda"/>
                <a:sym typeface="Coda"/>
              </a:rPr>
              <a:t>, enlace:</a:t>
            </a:r>
            <a:br>
              <a:rPr lang="es-CO" sz="3200" b="0" i="0" u="none" strike="noStrike" cap="none">
                <a:solidFill>
                  <a:schemeClr val="dk1"/>
                </a:solidFill>
                <a:latin typeface="Coda"/>
                <a:ea typeface="Coda"/>
                <a:cs typeface="Coda"/>
                <a:sym typeface="Coda"/>
              </a:rPr>
            </a:br>
            <a:r>
              <a:rPr lang="es-CO" sz="3200" b="0" i="0" u="sng" strike="noStrike" cap="none">
                <a:solidFill>
                  <a:schemeClr val="hlink"/>
                </a:solidFill>
                <a:latin typeface="Coda"/>
                <a:ea typeface="Coda"/>
                <a:cs typeface="Coda"/>
                <a:sym typeface="Coda"/>
                <a:hlinkClick r:id="rId4"/>
              </a:rPr>
              <a:t>https://drive.google.com/file/d/1BBj3-hTqrrU7KjmiU6vQ9NDxZCO4sHfA/view</a:t>
            </a: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sp>
        <p:nvSpPr>
          <p:cNvPr id="368" name="Google Shape;368;g1205597b1e3_0_4"/>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latin typeface="Coda"/>
                <a:ea typeface="Coda"/>
                <a:cs typeface="Coda"/>
                <a:sym typeface="Coda"/>
              </a:rPr>
              <a:t>9. Diagrama de clases</a:t>
            </a:r>
            <a:endParaRPr sz="3200" b="0" i="0" u="none" strike="noStrike" cap="none">
              <a:solidFill>
                <a:srgbClr val="000000"/>
              </a:solidFill>
              <a:latin typeface="Coda"/>
              <a:ea typeface="Coda"/>
              <a:cs typeface="Coda"/>
              <a:sym typeface="Coda"/>
            </a:endParaRPr>
          </a:p>
        </p:txBody>
      </p:sp>
      <p:sp>
        <p:nvSpPr>
          <p:cNvPr id="369" name="Google Shape;369;g1205597b1e3_0_4"/>
          <p:cNvSpPr txBox="1"/>
          <p:nvPr/>
        </p:nvSpPr>
        <p:spPr>
          <a:xfrm>
            <a:off x="2302125" y="7389200"/>
            <a:ext cx="8526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Diagrama de Clases</a:t>
            </a:r>
            <a:endParaRPr sz="3900" b="0" i="0" u="none" strike="noStrike" cap="none">
              <a:solidFill>
                <a:srgbClr val="FB4C0F"/>
              </a:solidFill>
              <a:latin typeface="Coda"/>
              <a:ea typeface="Coda"/>
              <a:cs typeface="Coda"/>
              <a:sym typeface="Coda"/>
            </a:endParaRPr>
          </a:p>
        </p:txBody>
      </p:sp>
      <p:pic>
        <p:nvPicPr>
          <p:cNvPr id="370" name="Google Shape;370;g1205597b1e3_0_4"/>
          <p:cNvPicPr preferRelativeResize="0"/>
          <p:nvPr/>
        </p:nvPicPr>
        <p:blipFill>
          <a:blip r:embed="rId5">
            <a:alphaModFix/>
          </a:blip>
          <a:stretch>
            <a:fillRect/>
          </a:stretch>
        </p:blipFill>
        <p:spPr>
          <a:xfrm>
            <a:off x="11822600" y="1965278"/>
            <a:ext cx="10210800" cy="11344200"/>
          </a:xfrm>
          <a:prstGeom prst="roundRect">
            <a:avLst>
              <a:gd name="adj" fmla="val 5768"/>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g11f923f5836_0_0"/>
          <p:cNvSpPr txBox="1"/>
          <p:nvPr/>
        </p:nvSpPr>
        <p:spPr>
          <a:xfrm>
            <a:off x="1821438" y="698119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10</a:t>
            </a:r>
            <a:r>
              <a:rPr lang="es-CO" sz="11000" b="0" i="0" u="none" strike="noStrike" cap="none">
                <a:solidFill>
                  <a:srgbClr val="FF6D00"/>
                </a:solidFill>
                <a:latin typeface="Coda"/>
                <a:ea typeface="Coda"/>
                <a:cs typeface="Coda"/>
                <a:sym typeface="Coda"/>
              </a:rPr>
              <a:t>. </a:t>
            </a:r>
            <a:r>
              <a:rPr lang="es-CO" sz="11000">
                <a:solidFill>
                  <a:srgbClr val="FF6D00"/>
                </a:solidFill>
                <a:latin typeface="Coda"/>
                <a:ea typeface="Coda"/>
                <a:cs typeface="Coda"/>
                <a:sym typeface="Coda"/>
              </a:rPr>
              <a:t>Mockups</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g11f923f5836_0_8"/>
          <p:cNvSpPr txBox="1"/>
          <p:nvPr/>
        </p:nvSpPr>
        <p:spPr>
          <a:xfrm>
            <a:off x="2564675" y="12156925"/>
            <a:ext cx="18869100" cy="17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Mockup realizado en Figma</a:t>
            </a: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https://www.figma.com/community/file/1090558545723111683/FUNDACION-ARCANGELES</a:t>
            </a:r>
            <a:br>
              <a:rPr lang="es-CO" sz="3200" b="0" i="0" u="none" strike="noStrike" cap="none">
                <a:solidFill>
                  <a:schemeClr val="dk1"/>
                </a:solidFill>
                <a:latin typeface="Coda"/>
                <a:ea typeface="Coda"/>
                <a:cs typeface="Coda"/>
                <a:sym typeface="Coda"/>
              </a:rPr>
            </a:b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sp>
        <p:nvSpPr>
          <p:cNvPr id="381" name="Google Shape;381;g11f923f5836_0_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latin typeface="Coda"/>
                <a:ea typeface="Coda"/>
                <a:cs typeface="Coda"/>
                <a:sym typeface="Coda"/>
              </a:rPr>
              <a:t>10. Mockup</a:t>
            </a:r>
            <a:endParaRPr sz="3200" b="0" i="0" u="none" strike="noStrike" cap="none">
              <a:solidFill>
                <a:srgbClr val="000000"/>
              </a:solidFill>
              <a:latin typeface="Coda"/>
              <a:ea typeface="Coda"/>
              <a:cs typeface="Coda"/>
              <a:sym typeface="Coda"/>
            </a:endParaRPr>
          </a:p>
        </p:txBody>
      </p:sp>
      <p:sp>
        <p:nvSpPr>
          <p:cNvPr id="382" name="Google Shape;382;g11f923f5836_0_8"/>
          <p:cNvSpPr txBox="1"/>
          <p:nvPr/>
        </p:nvSpPr>
        <p:spPr>
          <a:xfrm>
            <a:off x="7861900" y="1935525"/>
            <a:ext cx="8526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Mockup</a:t>
            </a:r>
            <a:endParaRPr sz="3900" b="0" i="0" u="none" strike="noStrike" cap="none">
              <a:solidFill>
                <a:srgbClr val="FB4C0F"/>
              </a:solidFill>
              <a:latin typeface="Coda"/>
              <a:ea typeface="Coda"/>
              <a:cs typeface="Coda"/>
              <a:sym typeface="Coda"/>
            </a:endParaRPr>
          </a:p>
        </p:txBody>
      </p:sp>
      <p:pic>
        <p:nvPicPr>
          <p:cNvPr id="383" name="Google Shape;383;g11f923f5836_0_8"/>
          <p:cNvPicPr preferRelativeResize="0"/>
          <p:nvPr/>
        </p:nvPicPr>
        <p:blipFill>
          <a:blip r:embed="rId5">
            <a:alphaModFix/>
          </a:blip>
          <a:stretch>
            <a:fillRect/>
          </a:stretch>
        </p:blipFill>
        <p:spPr>
          <a:xfrm>
            <a:off x="5598075" y="2895475"/>
            <a:ext cx="13187851" cy="8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g11f923f5836_0_4"/>
          <p:cNvSpPr txBox="1"/>
          <p:nvPr/>
        </p:nvSpPr>
        <p:spPr>
          <a:xfrm>
            <a:off x="1821438" y="698119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11</a:t>
            </a:r>
            <a:r>
              <a:rPr lang="es-CO" sz="11000" b="0" i="0" u="none" strike="noStrike" cap="none">
                <a:solidFill>
                  <a:srgbClr val="FF6D00"/>
                </a:solidFill>
                <a:latin typeface="Coda"/>
                <a:ea typeface="Coda"/>
                <a:cs typeface="Coda"/>
                <a:sym typeface="Coda"/>
              </a:rPr>
              <a:t>. </a:t>
            </a:r>
            <a:r>
              <a:rPr lang="es-CO" sz="11000">
                <a:solidFill>
                  <a:srgbClr val="FF6D00"/>
                </a:solidFill>
                <a:latin typeface="Coda"/>
                <a:ea typeface="Coda"/>
                <a:cs typeface="Coda"/>
                <a:sym typeface="Coda"/>
              </a:rPr>
              <a:t>Diagrama de GANTT</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
        <p:cNvGrpSpPr/>
        <p:nvPr/>
      </p:nvGrpSpPr>
      <p:grpSpPr>
        <a:xfrm>
          <a:off x="0" y="0"/>
          <a:ext cx="0" cy="0"/>
          <a:chOff x="0" y="0"/>
          <a:chExt cx="0" cy="0"/>
        </a:xfrm>
      </p:grpSpPr>
      <p:sp>
        <p:nvSpPr>
          <p:cNvPr id="51" name="Google Shape;51;p3"/>
          <p:cNvSpPr txBox="1"/>
          <p:nvPr/>
        </p:nvSpPr>
        <p:spPr>
          <a:xfrm>
            <a:off x="1821438" y="6766004"/>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Google Shape;393;g11f923f5836_0_15"/>
          <p:cNvSpPr txBox="1"/>
          <p:nvPr/>
        </p:nvSpPr>
        <p:spPr>
          <a:xfrm>
            <a:off x="2421850" y="9359725"/>
            <a:ext cx="6760500" cy="37548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dirty="0">
                <a:solidFill>
                  <a:schemeClr val="dk1"/>
                </a:solidFill>
                <a:latin typeface="Coda"/>
                <a:ea typeface="Coda"/>
                <a:cs typeface="Coda"/>
                <a:sym typeface="Coda"/>
              </a:rPr>
              <a:t>Diagrama de Gantt realizado en Project, enlace:</a:t>
            </a:r>
            <a:br>
              <a:rPr lang="es-CO" sz="3200" dirty="0">
                <a:solidFill>
                  <a:schemeClr val="dk1"/>
                </a:solidFill>
                <a:latin typeface="Coda"/>
                <a:ea typeface="Coda"/>
                <a:cs typeface="Coda"/>
                <a:sym typeface="Coda"/>
              </a:rPr>
            </a:br>
            <a:br>
              <a:rPr lang="es-CO" sz="3200" b="0" i="0" u="none" strike="noStrike" cap="none" dirty="0">
                <a:solidFill>
                  <a:schemeClr val="dk1"/>
                </a:solidFill>
                <a:latin typeface="Coda"/>
                <a:ea typeface="Coda"/>
                <a:cs typeface="Coda"/>
                <a:sym typeface="Coda"/>
              </a:rPr>
            </a:br>
            <a:endParaRPr lang="es-CO" sz="3200" b="0" i="0" u="none" strike="noStrike" cap="none" dirty="0">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b="0" i="0" u="none" strike="noStrike" cap="none" dirty="0">
                <a:solidFill>
                  <a:schemeClr val="dk1"/>
                </a:solidFill>
                <a:latin typeface="Coda"/>
                <a:ea typeface="Coda"/>
                <a:cs typeface="Coda"/>
                <a:sym typeface="Coda"/>
              </a:rPr>
              <a:t>https://drive.google.com/file/d/1Uy8A78pk8rCQHMxhVdl1doFJGOKHL2kj/view?usp=drive_open</a:t>
            </a:r>
            <a:br>
              <a:rPr lang="es-CO" sz="3200" b="0" i="0" u="none" strike="noStrike" cap="none" dirty="0">
                <a:solidFill>
                  <a:schemeClr val="dk1"/>
                </a:solidFill>
                <a:latin typeface="Coda"/>
                <a:ea typeface="Coda"/>
                <a:cs typeface="Coda"/>
                <a:sym typeface="Coda"/>
              </a:rPr>
            </a:br>
            <a:endParaRPr sz="1400" b="0" i="0" u="none" strike="noStrike" cap="none" dirty="0">
              <a:solidFill>
                <a:schemeClr val="accent1"/>
              </a:solidFill>
              <a:latin typeface="Coda"/>
              <a:ea typeface="Coda"/>
              <a:cs typeface="Coda"/>
              <a:sym typeface="Coda"/>
            </a:endParaRPr>
          </a:p>
        </p:txBody>
      </p:sp>
      <p:sp>
        <p:nvSpPr>
          <p:cNvPr id="394" name="Google Shape;394;g11f923f5836_0_1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latin typeface="Coda"/>
                <a:ea typeface="Coda"/>
                <a:cs typeface="Coda"/>
                <a:sym typeface="Coda"/>
              </a:rPr>
              <a:t>11. Diagrama de Gantt</a:t>
            </a:r>
            <a:endParaRPr sz="3200" b="0" i="0" u="none" strike="noStrike" cap="none">
              <a:solidFill>
                <a:srgbClr val="000000"/>
              </a:solidFill>
              <a:latin typeface="Coda"/>
              <a:ea typeface="Coda"/>
              <a:cs typeface="Coda"/>
              <a:sym typeface="Coda"/>
            </a:endParaRPr>
          </a:p>
        </p:txBody>
      </p:sp>
      <p:sp>
        <p:nvSpPr>
          <p:cNvPr id="395" name="Google Shape;395;g11f923f5836_0_15"/>
          <p:cNvSpPr txBox="1"/>
          <p:nvPr/>
        </p:nvSpPr>
        <p:spPr>
          <a:xfrm>
            <a:off x="1538800" y="7389200"/>
            <a:ext cx="8526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Diagrama de Gantt</a:t>
            </a:r>
            <a:endParaRPr sz="3900" b="0" i="0" u="none" strike="noStrike" cap="none">
              <a:solidFill>
                <a:srgbClr val="FB4C0F"/>
              </a:solidFill>
              <a:latin typeface="Coda"/>
              <a:ea typeface="Coda"/>
              <a:cs typeface="Coda"/>
              <a:sym typeface="Coda"/>
            </a:endParaRPr>
          </a:p>
        </p:txBody>
      </p:sp>
      <p:pic>
        <p:nvPicPr>
          <p:cNvPr id="396" name="Google Shape;396;g11f923f5836_0_15"/>
          <p:cNvPicPr preferRelativeResize="0"/>
          <p:nvPr/>
        </p:nvPicPr>
        <p:blipFill rotWithShape="1">
          <a:blip r:embed="rId4">
            <a:alphaModFix/>
          </a:blip>
          <a:srcRect l="21869" t="7704" r="22553" b="15478"/>
          <a:stretch/>
        </p:blipFill>
        <p:spPr>
          <a:xfrm>
            <a:off x="10242875" y="3336450"/>
            <a:ext cx="11944450" cy="9286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g122d9c697bf_0_2"/>
          <p:cNvSpPr txBox="1"/>
          <p:nvPr/>
        </p:nvSpPr>
        <p:spPr>
          <a:xfrm>
            <a:off x="1821438" y="698119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12</a:t>
            </a:r>
            <a:r>
              <a:rPr lang="es-CO" sz="11000" b="0" i="0" u="none" strike="noStrike" cap="none">
                <a:solidFill>
                  <a:srgbClr val="FF6D00"/>
                </a:solidFill>
                <a:latin typeface="Coda"/>
                <a:ea typeface="Coda"/>
                <a:cs typeface="Coda"/>
                <a:sym typeface="Coda"/>
              </a:rPr>
              <a:t>. </a:t>
            </a:r>
            <a:r>
              <a:rPr lang="es-CO" sz="11000">
                <a:solidFill>
                  <a:srgbClr val="FF6D00"/>
                </a:solidFill>
                <a:latin typeface="Coda"/>
                <a:ea typeface="Coda"/>
                <a:cs typeface="Coda"/>
                <a:sym typeface="Coda"/>
              </a:rPr>
              <a:t>Diagrama de Despliegue</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g122d9c697bf_0_6"/>
          <p:cNvSpPr txBox="1"/>
          <p:nvPr/>
        </p:nvSpPr>
        <p:spPr>
          <a:xfrm>
            <a:off x="2234825" y="9397150"/>
            <a:ext cx="6760500" cy="326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de Despliegue realizado en StarUML, enlace:</a:t>
            </a: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https://drive.google.com/file/d/1UhP5BzZUhxYjlDpGXVrP09G7MVvublnG/view</a:t>
            </a:r>
            <a:br>
              <a:rPr lang="es-CO" sz="3200" b="0" i="0" u="sng" strike="noStrike" cap="none">
                <a:solidFill>
                  <a:schemeClr val="hlink"/>
                </a:solidFill>
                <a:latin typeface="Coda"/>
                <a:ea typeface="Coda"/>
                <a:cs typeface="Coda"/>
                <a:sym typeface="Coda"/>
                <a:hlinkClick r:id="rId5"/>
              </a:rPr>
            </a:br>
            <a:br>
              <a:rPr lang="es-CO" sz="3200" b="0" i="0" u="none" strike="noStrike" cap="none">
                <a:solidFill>
                  <a:schemeClr val="dk1"/>
                </a:solidFill>
                <a:latin typeface="Coda"/>
                <a:ea typeface="Coda"/>
                <a:cs typeface="Coda"/>
                <a:sym typeface="Coda"/>
              </a:rPr>
            </a:br>
            <a:endParaRPr sz="1400" b="0" i="0" u="none" strike="noStrike" cap="none">
              <a:solidFill>
                <a:schemeClr val="accent1"/>
              </a:solidFill>
              <a:latin typeface="Coda"/>
              <a:ea typeface="Coda"/>
              <a:cs typeface="Coda"/>
              <a:sym typeface="Coda"/>
            </a:endParaRPr>
          </a:p>
        </p:txBody>
      </p:sp>
      <p:sp>
        <p:nvSpPr>
          <p:cNvPr id="407" name="Google Shape;407;g122d9c697bf_0_6"/>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latin typeface="Coda"/>
                <a:ea typeface="Coda"/>
                <a:cs typeface="Coda"/>
                <a:sym typeface="Coda"/>
              </a:rPr>
              <a:t>12. Diagrama de Despliegue</a:t>
            </a:r>
            <a:endParaRPr sz="3200" b="0" i="0" u="none" strike="noStrike" cap="none">
              <a:solidFill>
                <a:srgbClr val="000000"/>
              </a:solidFill>
              <a:latin typeface="Coda"/>
              <a:ea typeface="Coda"/>
              <a:cs typeface="Coda"/>
              <a:sym typeface="Coda"/>
            </a:endParaRPr>
          </a:p>
        </p:txBody>
      </p:sp>
      <p:sp>
        <p:nvSpPr>
          <p:cNvPr id="408" name="Google Shape;408;g122d9c697bf_0_6"/>
          <p:cNvSpPr txBox="1"/>
          <p:nvPr/>
        </p:nvSpPr>
        <p:spPr>
          <a:xfrm>
            <a:off x="1800650" y="7389200"/>
            <a:ext cx="8526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Diagrama de Despliegue</a:t>
            </a:r>
            <a:endParaRPr sz="3900" b="0" i="0" u="none" strike="noStrike" cap="none">
              <a:solidFill>
                <a:srgbClr val="FB4C0F"/>
              </a:solidFill>
              <a:latin typeface="Coda"/>
              <a:ea typeface="Coda"/>
              <a:cs typeface="Coda"/>
              <a:sym typeface="Coda"/>
            </a:endParaRPr>
          </a:p>
        </p:txBody>
      </p:sp>
      <p:pic>
        <p:nvPicPr>
          <p:cNvPr id="409" name="Google Shape;409;g122d9c697bf_0_6"/>
          <p:cNvPicPr preferRelativeResize="0"/>
          <p:nvPr/>
        </p:nvPicPr>
        <p:blipFill>
          <a:blip r:embed="rId6">
            <a:alphaModFix/>
          </a:blip>
          <a:stretch>
            <a:fillRect/>
          </a:stretch>
        </p:blipFill>
        <p:spPr>
          <a:xfrm>
            <a:off x="10755325" y="4364825"/>
            <a:ext cx="11454000" cy="782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
        <p:nvSpPr>
          <p:cNvPr id="414" name="Google Shape;414;g11eba2ea679_0_9"/>
          <p:cNvSpPr txBox="1"/>
          <p:nvPr/>
        </p:nvSpPr>
        <p:spPr>
          <a:xfrm>
            <a:off x="1821438" y="698119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13</a:t>
            </a:r>
            <a:r>
              <a:rPr lang="es-CO" sz="11000" b="0" i="0" u="none" strike="noStrike" cap="none">
                <a:solidFill>
                  <a:srgbClr val="FF6D00"/>
                </a:solidFill>
                <a:latin typeface="Coda"/>
                <a:ea typeface="Coda"/>
                <a:cs typeface="Coda"/>
                <a:sym typeface="Coda"/>
              </a:rPr>
              <a:t>. Versionamiento</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8"/>
        <p:cNvGrpSpPr/>
        <p:nvPr/>
      </p:nvGrpSpPr>
      <p:grpSpPr>
        <a:xfrm>
          <a:off x="0" y="0"/>
          <a:ext cx="0" cy="0"/>
          <a:chOff x="0" y="0"/>
          <a:chExt cx="0" cy="0"/>
        </a:xfrm>
      </p:grpSpPr>
      <p:sp>
        <p:nvSpPr>
          <p:cNvPr id="419" name="Google Shape;419;g11eba2ea679_0_13"/>
          <p:cNvSpPr txBox="1"/>
          <p:nvPr/>
        </p:nvSpPr>
        <p:spPr>
          <a:xfrm>
            <a:off x="3451325" y="11623325"/>
            <a:ext cx="178143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Repositorio del Proyecto</a:t>
            </a:r>
            <a:br>
              <a:rPr lang="es-CO" sz="3200" b="0" i="0" u="none" strike="noStrike" cap="none">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https://github.com/HernanTo/Proyecto-Arc-ngeles.git</a:t>
            </a:r>
            <a:endParaRPr sz="1400" b="0" i="0" u="none" strike="noStrike" cap="none">
              <a:solidFill>
                <a:schemeClr val="accent1"/>
              </a:solidFill>
              <a:latin typeface="Coda"/>
              <a:ea typeface="Coda"/>
              <a:cs typeface="Coda"/>
              <a:sym typeface="Coda"/>
            </a:endParaRPr>
          </a:p>
        </p:txBody>
      </p:sp>
      <p:pic>
        <p:nvPicPr>
          <p:cNvPr id="420" name="Google Shape;420;g11eba2ea679_0_13"/>
          <p:cNvPicPr preferRelativeResize="0"/>
          <p:nvPr/>
        </p:nvPicPr>
        <p:blipFill rotWithShape="1">
          <a:blip r:embed="rId5">
            <a:alphaModFix/>
          </a:blip>
          <a:srcRect/>
          <a:stretch/>
        </p:blipFill>
        <p:spPr>
          <a:xfrm>
            <a:off x="3284850" y="5183850"/>
            <a:ext cx="17814300" cy="5979600"/>
          </a:xfrm>
          <a:prstGeom prst="roundRect">
            <a:avLst>
              <a:gd name="adj" fmla="val 9144"/>
            </a:avLst>
          </a:prstGeom>
          <a:noFill/>
          <a:ln>
            <a:noFill/>
          </a:ln>
        </p:spPr>
      </p:pic>
      <p:sp>
        <p:nvSpPr>
          <p:cNvPr id="421" name="Google Shape;421;g11eba2ea679_0_13"/>
          <p:cNvSpPr txBox="1"/>
          <p:nvPr/>
        </p:nvSpPr>
        <p:spPr>
          <a:xfrm>
            <a:off x="7325100" y="2961125"/>
            <a:ext cx="97338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b="0" i="0" u="none" strike="noStrike" cap="none">
                <a:solidFill>
                  <a:srgbClr val="FB4C0F"/>
                </a:solidFill>
                <a:latin typeface="Coda"/>
                <a:ea typeface="Coda"/>
                <a:cs typeface="Coda"/>
                <a:sym typeface="Coda"/>
              </a:rPr>
              <a:t>Versionamiento</a:t>
            </a:r>
            <a:endParaRPr sz="3900" b="0" i="0" u="none" strike="noStrike" cap="none">
              <a:solidFill>
                <a:srgbClr val="FB4C0F"/>
              </a:solidFill>
              <a:latin typeface="Coda"/>
              <a:ea typeface="Coda"/>
              <a:cs typeface="Coda"/>
              <a:sym typeface="Coda"/>
            </a:endParaRPr>
          </a:p>
        </p:txBody>
      </p:sp>
      <p:sp>
        <p:nvSpPr>
          <p:cNvPr id="422" name="Google Shape;422;g11eba2ea679_0_1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13</a:t>
            </a:r>
            <a:r>
              <a:rPr lang="es-CO" sz="3200" b="0" i="0" u="none" strike="noStrike" cap="none">
                <a:solidFill>
                  <a:schemeClr val="dk1"/>
                </a:solidFill>
                <a:latin typeface="Coda"/>
                <a:ea typeface="Coda"/>
                <a:cs typeface="Coda"/>
                <a:sym typeface="Coda"/>
              </a:rPr>
              <a:t>. </a:t>
            </a:r>
            <a:r>
              <a:rPr lang="es-CO" sz="3200">
                <a:solidFill>
                  <a:schemeClr val="dk1"/>
                </a:solidFill>
                <a:latin typeface="Coda"/>
                <a:ea typeface="Coda"/>
                <a:cs typeface="Coda"/>
                <a:sym typeface="Coda"/>
              </a:rPr>
              <a:t>Versionamiento</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grpSp>
        <p:nvGrpSpPr>
          <p:cNvPr id="427" name="Google Shape;427;p22"/>
          <p:cNvGrpSpPr/>
          <p:nvPr/>
        </p:nvGrpSpPr>
        <p:grpSpPr>
          <a:xfrm>
            <a:off x="1821438" y="6273561"/>
            <a:ext cx="20741100" cy="3201081"/>
            <a:chOff x="1821438" y="6827559"/>
            <a:chExt cx="20741100" cy="3201081"/>
          </a:xfrm>
        </p:grpSpPr>
        <p:sp>
          <p:nvSpPr>
            <p:cNvPr id="428" name="Google Shape;428;p22"/>
            <p:cNvSpPr txBox="1"/>
            <p:nvPr/>
          </p:nvSpPr>
          <p:spPr>
            <a:xfrm>
              <a:off x="1821438" y="6827559"/>
              <a:ext cx="20741100" cy="20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3000"/>
                <a:buFont typeface="Arial"/>
                <a:buNone/>
              </a:pPr>
              <a:r>
                <a:rPr lang="es-CO" sz="13000" b="0" i="0" u="none" strike="noStrike" cap="none">
                  <a:solidFill>
                    <a:srgbClr val="FF6D00"/>
                  </a:solidFill>
                  <a:latin typeface="Nanum Gothic Coding"/>
                  <a:ea typeface="Nanum Gothic Coding"/>
                  <a:cs typeface="Nanum Gothic Coding"/>
                  <a:sym typeface="Nanum Gothic Coding"/>
                </a:rPr>
                <a:t>Gracias</a:t>
              </a:r>
              <a:endParaRPr sz="13000" b="0" i="0" u="none" strike="noStrike" cap="none">
                <a:solidFill>
                  <a:srgbClr val="FF6D00"/>
                </a:solidFill>
                <a:latin typeface="Nanum Gothic Coding"/>
                <a:ea typeface="Nanum Gothic Coding"/>
                <a:cs typeface="Nanum Gothic Coding"/>
                <a:sym typeface="Nanum Gothic Coding"/>
              </a:endParaRPr>
            </a:p>
          </p:txBody>
        </p:sp>
        <p:sp>
          <p:nvSpPr>
            <p:cNvPr id="429" name="Google Shape;429;p22"/>
            <p:cNvSpPr txBox="1"/>
            <p:nvPr/>
          </p:nvSpPr>
          <p:spPr>
            <a:xfrm>
              <a:off x="2629158" y="8920440"/>
              <a:ext cx="191256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6600"/>
                <a:buFont typeface="Arial"/>
                <a:buNone/>
              </a:pPr>
              <a:r>
                <a:rPr lang="es-CO" sz="6600" b="0" i="0" u="none" strike="noStrike" cap="none">
                  <a:solidFill>
                    <a:schemeClr val="dk1"/>
                  </a:solidFill>
                  <a:latin typeface="Quicksand Light"/>
                  <a:ea typeface="Quicksand Light"/>
                  <a:cs typeface="Quicksand Light"/>
                  <a:sym typeface="Quicksand Light"/>
                </a:rPr>
                <a:t>Proyecto Arca</a:t>
              </a:r>
              <a:endParaRPr sz="6600" b="0" i="0" u="none" strike="noStrike" cap="none">
                <a:solidFill>
                  <a:schemeClr val="dk1"/>
                </a:solidFill>
                <a:latin typeface="Quicksand Light"/>
                <a:ea typeface="Quicksand Light"/>
                <a:cs typeface="Quicksand Light"/>
                <a:sym typeface="Quicksand Ligh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4"/>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a:t>
            </a:r>
            <a:r>
              <a:rPr lang="es-CO" sz="3200" b="1" i="0" u="none" strike="noStrike" cap="none">
                <a:solidFill>
                  <a:schemeClr val="dk1"/>
                </a:solidFill>
                <a:latin typeface="Coda"/>
                <a:ea typeface="Coda"/>
                <a:cs typeface="Coda"/>
                <a:sym typeface="Coda"/>
              </a:rPr>
              <a:t> </a:t>
            </a:r>
            <a:r>
              <a:rPr lang="es-CO" sz="3200" b="0" i="0" u="none" strike="noStrike" cap="none">
                <a:solidFill>
                  <a:schemeClr val="dk1"/>
                </a:solidFill>
                <a:latin typeface="Coda"/>
                <a:ea typeface="Coda"/>
                <a:cs typeface="Coda"/>
                <a:sym typeface="Coda"/>
              </a:rPr>
              <a:t>Contextualización</a:t>
            </a:r>
            <a:endParaRPr sz="1400" b="0" i="0" u="none" strike="noStrike" cap="none">
              <a:solidFill>
                <a:srgbClr val="000000"/>
              </a:solidFill>
              <a:latin typeface="Coda"/>
              <a:ea typeface="Coda"/>
              <a:cs typeface="Coda"/>
              <a:sym typeface="Coda"/>
            </a:endParaRPr>
          </a:p>
        </p:txBody>
      </p:sp>
      <p:sp>
        <p:nvSpPr>
          <p:cNvPr id="57" name="Google Shape;57;p4"/>
          <p:cNvSpPr txBox="1"/>
          <p:nvPr/>
        </p:nvSpPr>
        <p:spPr>
          <a:xfrm>
            <a:off x="14312589" y="2999398"/>
            <a:ext cx="6676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Logotipo</a:t>
            </a:r>
            <a:endParaRPr sz="7200" b="0" i="0" u="none" strike="noStrike" cap="none">
              <a:solidFill>
                <a:srgbClr val="FF6D00"/>
              </a:solidFill>
              <a:latin typeface="Coda"/>
              <a:ea typeface="Coda"/>
              <a:cs typeface="Coda"/>
              <a:sym typeface="Coda"/>
            </a:endParaRPr>
          </a:p>
        </p:txBody>
      </p:sp>
      <p:sp>
        <p:nvSpPr>
          <p:cNvPr id="58" name="Google Shape;58;p4"/>
          <p:cNvSpPr txBox="1"/>
          <p:nvPr/>
        </p:nvSpPr>
        <p:spPr>
          <a:xfrm>
            <a:off x="3857225" y="2999400"/>
            <a:ext cx="7529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Paleta de colores</a:t>
            </a:r>
            <a:endParaRPr sz="7200" b="0" i="0" u="none" strike="noStrike" cap="none">
              <a:solidFill>
                <a:srgbClr val="FF6D00"/>
              </a:solidFill>
              <a:latin typeface="Coda"/>
              <a:ea typeface="Coda"/>
              <a:cs typeface="Coda"/>
              <a:sym typeface="Coda"/>
            </a:endParaRPr>
          </a:p>
        </p:txBody>
      </p:sp>
      <p:sp>
        <p:nvSpPr>
          <p:cNvPr id="59" name="Google Shape;59;p4"/>
          <p:cNvSpPr/>
          <p:nvPr/>
        </p:nvSpPr>
        <p:spPr>
          <a:xfrm>
            <a:off x="14562039" y="6341806"/>
            <a:ext cx="6177600" cy="5437200"/>
          </a:xfrm>
          <a:prstGeom prst="roundRect">
            <a:avLst>
              <a:gd name="adj" fmla="val 11785"/>
            </a:avLst>
          </a:prstGeom>
          <a:blipFill rotWithShape="1">
            <a:blip r:embed="rId4">
              <a:alphaModFix/>
            </a:blip>
            <a:stretch>
              <a:fillRect/>
            </a:stretch>
          </a:blip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60" name="Google Shape;60;p4"/>
          <p:cNvSpPr/>
          <p:nvPr/>
        </p:nvSpPr>
        <p:spPr>
          <a:xfrm>
            <a:off x="3186161" y="8253300"/>
            <a:ext cx="1253589" cy="1179871"/>
          </a:xfrm>
          <a:prstGeom prst="ellipse">
            <a:avLst/>
          </a:prstGeom>
          <a:solidFill>
            <a:schemeClr val="dk1"/>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61" name="Google Shape;61;p4"/>
          <p:cNvSpPr/>
          <p:nvPr/>
        </p:nvSpPr>
        <p:spPr>
          <a:xfrm>
            <a:off x="3230431" y="10610026"/>
            <a:ext cx="1253589" cy="1179871"/>
          </a:xfrm>
          <a:prstGeom prst="ellipse">
            <a:avLst/>
          </a:prstGeom>
          <a:solidFill>
            <a:schemeClr val="lt1"/>
          </a:solidFill>
          <a:ln w="127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62" name="Google Shape;62;p4"/>
          <p:cNvSpPr txBox="1"/>
          <p:nvPr/>
        </p:nvSpPr>
        <p:spPr>
          <a:xfrm>
            <a:off x="4906297" y="5950446"/>
            <a:ext cx="7285800" cy="14988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0E1318"/>
              </a:buClr>
              <a:buSzPts val="4400"/>
              <a:buFont typeface="Arial"/>
              <a:buNone/>
            </a:pPr>
            <a:r>
              <a:rPr lang="es-CO" sz="4400" b="0" i="0" u="none" strike="noStrike" cap="none">
                <a:solidFill>
                  <a:srgbClr val="0E1318"/>
                </a:solidFill>
                <a:latin typeface="Quicksand"/>
                <a:ea typeface="Quicksand"/>
                <a:cs typeface="Quicksand"/>
                <a:sym typeface="Quicksand"/>
              </a:rPr>
              <a:t>Creatividad, Visión y autenticidad</a:t>
            </a:r>
            <a:endParaRPr sz="4400" b="1" i="0" u="none" strike="noStrike" cap="none">
              <a:solidFill>
                <a:schemeClr val="dk1"/>
              </a:solidFill>
              <a:latin typeface="Quicksand"/>
              <a:ea typeface="Quicksand"/>
              <a:cs typeface="Quicksand"/>
              <a:sym typeface="Quicksand"/>
            </a:endParaRPr>
          </a:p>
        </p:txBody>
      </p:sp>
      <p:sp>
        <p:nvSpPr>
          <p:cNvPr id="63" name="Google Shape;63;p4"/>
          <p:cNvSpPr txBox="1"/>
          <p:nvPr/>
        </p:nvSpPr>
        <p:spPr>
          <a:xfrm>
            <a:off x="4906297" y="8130190"/>
            <a:ext cx="7285800" cy="14988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4400"/>
              <a:buFont typeface="Arial"/>
              <a:buNone/>
            </a:pPr>
            <a:r>
              <a:rPr lang="es-CO" sz="4400" b="0" i="0" u="none" strike="noStrike" cap="none">
                <a:solidFill>
                  <a:schemeClr val="dk1"/>
                </a:solidFill>
                <a:latin typeface="Quicksand"/>
                <a:ea typeface="Quicksand"/>
                <a:cs typeface="Quicksand"/>
                <a:sym typeface="Quicksand"/>
              </a:rPr>
              <a:t>Protección, Sofisticación y Elegancia</a:t>
            </a:r>
            <a:endParaRPr sz="1400" b="0" i="0" u="none" strike="noStrike" cap="none">
              <a:solidFill>
                <a:srgbClr val="000000"/>
              </a:solidFill>
              <a:latin typeface="Quicksand"/>
              <a:ea typeface="Quicksand"/>
              <a:cs typeface="Quicksand"/>
              <a:sym typeface="Quicksand"/>
            </a:endParaRPr>
          </a:p>
        </p:txBody>
      </p:sp>
      <p:sp>
        <p:nvSpPr>
          <p:cNvPr id="64" name="Google Shape;64;p4"/>
          <p:cNvSpPr txBox="1"/>
          <p:nvPr/>
        </p:nvSpPr>
        <p:spPr>
          <a:xfrm>
            <a:off x="4906297" y="10684421"/>
            <a:ext cx="7285800" cy="14988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4400"/>
              <a:buFont typeface="Arial"/>
              <a:buNone/>
            </a:pPr>
            <a:r>
              <a:rPr lang="es-CO" sz="4400" b="0" i="0" u="none" strike="noStrike" cap="none">
                <a:solidFill>
                  <a:schemeClr val="dk1"/>
                </a:solidFill>
                <a:latin typeface="Quicksand"/>
                <a:ea typeface="Quicksand"/>
                <a:cs typeface="Quicksand"/>
                <a:sym typeface="Quicksand"/>
              </a:rPr>
              <a:t>Limpieza, juventud y pureza</a:t>
            </a:r>
            <a:endParaRPr sz="1400" b="0" i="0" u="none" strike="noStrike" cap="none">
              <a:solidFill>
                <a:srgbClr val="000000"/>
              </a:solidFill>
              <a:latin typeface="Quicksand"/>
              <a:ea typeface="Quicksand"/>
              <a:cs typeface="Quicksand"/>
              <a:sym typeface="Quicksand"/>
            </a:endParaRPr>
          </a:p>
        </p:txBody>
      </p:sp>
      <p:sp>
        <p:nvSpPr>
          <p:cNvPr id="65" name="Google Shape;65;p4"/>
          <p:cNvSpPr/>
          <p:nvPr/>
        </p:nvSpPr>
        <p:spPr>
          <a:xfrm>
            <a:off x="3174863" y="6100010"/>
            <a:ext cx="1253589" cy="1179871"/>
          </a:xfrm>
          <a:prstGeom prst="ellipse">
            <a:avLst/>
          </a:prstGeom>
          <a:solidFill>
            <a:srgbClr val="855598"/>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sp>
        <p:nvSpPr>
          <p:cNvPr id="71" name="Google Shape;71;p5"/>
          <p:cNvSpPr txBox="1"/>
          <p:nvPr/>
        </p:nvSpPr>
        <p:spPr>
          <a:xfrm>
            <a:off x="2736332" y="2999400"/>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Planteamiento</a:t>
            </a:r>
            <a:endParaRPr sz="7200" b="0" i="0" u="none" strike="noStrike" cap="none">
              <a:solidFill>
                <a:srgbClr val="FF6D00"/>
              </a:solidFill>
              <a:latin typeface="Coda"/>
              <a:ea typeface="Coda"/>
              <a:cs typeface="Coda"/>
              <a:sym typeface="Coda"/>
            </a:endParaRPr>
          </a:p>
        </p:txBody>
      </p:sp>
      <p:sp>
        <p:nvSpPr>
          <p:cNvPr id="72" name="Google Shape;72;p5"/>
          <p:cNvSpPr txBox="1"/>
          <p:nvPr/>
        </p:nvSpPr>
        <p:spPr>
          <a:xfrm>
            <a:off x="2331242" y="5251429"/>
            <a:ext cx="9526500" cy="69168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La fundación Arcángeles está ubicada en ,</a:t>
            </a:r>
            <a:r>
              <a:rPr lang="es-CO" sz="4000">
                <a:solidFill>
                  <a:schemeClr val="dk1"/>
                </a:solidFill>
                <a:latin typeface="Quicksand"/>
                <a:ea typeface="Quicksand"/>
                <a:cs typeface="Quicksand"/>
                <a:sym typeface="Quicksand"/>
              </a:rPr>
              <a:t>Cl. 106 #17A-43</a:t>
            </a:r>
            <a:r>
              <a:rPr lang="es-CO" sz="4000" b="0" i="0" u="none" strike="noStrike" cap="none">
                <a:solidFill>
                  <a:schemeClr val="dk1"/>
                </a:solidFill>
                <a:latin typeface="Quicksand"/>
                <a:ea typeface="Quicksand"/>
                <a:cs typeface="Quicksand"/>
                <a:sym typeface="Quicksand"/>
              </a:rPr>
              <a:t> Bogotá, Cundinamarca. Cuenta con más de 500 trabajadores. Nació hace más de 13 años como una fundación que solo trabajaba en la rehabilitación integral de personas con discapacidad, pero cuando descubrió su misión en el mundo, decidió dirigir sus esfuerzos hacia la rehabilitación de la sociedad y trabajar por la inclusión social.</a:t>
            </a:r>
            <a:endParaRPr sz="4000" b="0" i="0" u="none" strike="noStrike" cap="none">
              <a:solidFill>
                <a:schemeClr val="dk1"/>
              </a:solidFill>
              <a:latin typeface="Quicksand"/>
              <a:ea typeface="Quicksand"/>
              <a:cs typeface="Quicksand"/>
              <a:sym typeface="Quicksand"/>
            </a:endParaRPr>
          </a:p>
        </p:txBody>
      </p:sp>
      <p:sp>
        <p:nvSpPr>
          <p:cNvPr id="73" name="Google Shape;73;p5">
            <a:hlinkClick r:id="rId4"/>
          </p:cNvPr>
          <p:cNvSpPr/>
          <p:nvPr/>
        </p:nvSpPr>
        <p:spPr>
          <a:xfrm>
            <a:off x="12890090" y="5786851"/>
            <a:ext cx="8947355" cy="5750868"/>
          </a:xfrm>
          <a:prstGeom prst="roundRect">
            <a:avLst>
              <a:gd name="adj" fmla="val 4203"/>
            </a:avLst>
          </a:prstGeom>
          <a:blipFill rotWithShape="1">
            <a:blip r:embed="rId5">
              <a:alphaModFix/>
            </a:blip>
            <a:stretch>
              <a:fillRect/>
            </a:stretch>
          </a:blip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6"/>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grpSp>
        <p:nvGrpSpPr>
          <p:cNvPr id="79" name="Google Shape;79;p6"/>
          <p:cNvGrpSpPr/>
          <p:nvPr/>
        </p:nvGrpSpPr>
        <p:grpSpPr>
          <a:xfrm>
            <a:off x="2736332" y="4880131"/>
            <a:ext cx="18911400" cy="5988649"/>
            <a:chOff x="2736332" y="4583187"/>
            <a:chExt cx="18911400" cy="5988649"/>
          </a:xfrm>
        </p:grpSpPr>
        <p:sp>
          <p:nvSpPr>
            <p:cNvPr id="80" name="Google Shape;80;p6"/>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1.1 Problemática</a:t>
              </a:r>
              <a:endParaRPr sz="7200" b="0" i="0" u="none" strike="noStrike" cap="none">
                <a:solidFill>
                  <a:srgbClr val="FF6D00"/>
                </a:solidFill>
                <a:latin typeface="Coda"/>
                <a:ea typeface="Coda"/>
                <a:cs typeface="Coda"/>
                <a:sym typeface="Coda"/>
              </a:endParaRPr>
            </a:p>
          </p:txBody>
        </p:sp>
        <p:sp>
          <p:nvSpPr>
            <p:cNvPr id="81" name="Google Shape;81;p6"/>
            <p:cNvSpPr txBox="1"/>
            <p:nvPr/>
          </p:nvSpPr>
          <p:spPr>
            <a:xfrm>
              <a:off x="7880803" y="6733336"/>
              <a:ext cx="8622300" cy="38385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Los servicios que presentan la fundación Arcángeles a sus pacientes llega a ser incómodo y poco funcional debido a la alta saturación de peticiones en sus oficinas.</a:t>
              </a:r>
              <a:endParaRPr sz="4000" b="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7"/>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grpSp>
        <p:nvGrpSpPr>
          <p:cNvPr id="87" name="Google Shape;87;p7"/>
          <p:cNvGrpSpPr/>
          <p:nvPr/>
        </p:nvGrpSpPr>
        <p:grpSpPr>
          <a:xfrm>
            <a:off x="2736332" y="5314239"/>
            <a:ext cx="18911400" cy="5120387"/>
            <a:chOff x="2736332" y="4583187"/>
            <a:chExt cx="18911400" cy="5120387"/>
          </a:xfrm>
        </p:grpSpPr>
        <p:sp>
          <p:nvSpPr>
            <p:cNvPr id="88" name="Google Shape;88;p7"/>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1.2 Pregunta Problema</a:t>
              </a:r>
              <a:endParaRPr sz="7200" b="0" i="0" u="none" strike="noStrike" cap="none">
                <a:solidFill>
                  <a:srgbClr val="FF6D00"/>
                </a:solidFill>
                <a:latin typeface="Coda"/>
                <a:ea typeface="Coda"/>
                <a:cs typeface="Coda"/>
                <a:sym typeface="Coda"/>
              </a:endParaRPr>
            </a:p>
          </p:txBody>
        </p:sp>
        <p:sp>
          <p:nvSpPr>
            <p:cNvPr id="89" name="Google Shape;89;p7"/>
            <p:cNvSpPr txBox="1"/>
            <p:nvPr/>
          </p:nvSpPr>
          <p:spPr>
            <a:xfrm>
              <a:off x="7880803" y="6480674"/>
              <a:ext cx="8622300" cy="32229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¿Cómo un aplicativo web podría minimizar los procesos tales como el agendamiento de citas y visualización del historial clínico, de la fundación Arcángeles?</a:t>
              </a:r>
              <a:endParaRPr sz="1400" b="0" i="0" u="none" strike="noStrike" cap="none">
                <a:solidFill>
                  <a:srgbClr val="000000"/>
                </a:solidFill>
                <a:latin typeface="Quicksand"/>
                <a:ea typeface="Quicksand"/>
                <a:cs typeface="Quicksand"/>
                <a:sym typeface="Quicksand"/>
              </a:endParaRPr>
            </a:p>
          </p:txBody>
        </p:sp>
      </p:grpSp>
      <p:sp>
        <p:nvSpPr>
          <p:cNvPr id="90" name="Google Shape;90;p7"/>
          <p:cNvSpPr txBox="1"/>
          <p:nvPr/>
        </p:nvSpPr>
        <p:spPr>
          <a:xfrm>
            <a:off x="7012950" y="10586500"/>
            <a:ext cx="10358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sng"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1972</Words>
  <Application>Microsoft Office PowerPoint</Application>
  <PresentationFormat>Personalizado</PresentationFormat>
  <Paragraphs>285</Paragraphs>
  <Slides>55</Slides>
  <Notes>55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55</vt:i4>
      </vt:variant>
    </vt:vector>
  </HeadingPairs>
  <TitlesOfParts>
    <vt:vector size="64" baseType="lpstr">
      <vt:lpstr>Helvetica Neue Light</vt:lpstr>
      <vt:lpstr>Coda</vt:lpstr>
      <vt:lpstr>Quicksand</vt:lpstr>
      <vt:lpstr>Times New Roman</vt:lpstr>
      <vt:lpstr>Arial</vt:lpstr>
      <vt:lpstr>Nanum Gothic Coding</vt:lpstr>
      <vt:lpstr>Quicksand Light</vt:lpstr>
      <vt:lpstr>Helvetica Neue</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Hernán Torres</dc:creator>
  <cp:lastModifiedBy>BIBLIOTECA</cp:lastModifiedBy>
  <cp:revision>2</cp:revision>
  <dcterms:created xsi:type="dcterms:W3CDTF">2021-08-06T02:28:42Z</dcterms:created>
  <dcterms:modified xsi:type="dcterms:W3CDTF">2022-04-06T14:47:15Z</dcterms:modified>
</cp:coreProperties>
</file>